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351" r:id="rId3"/>
    <p:sldId id="305" r:id="rId4"/>
    <p:sldId id="357" r:id="rId5"/>
    <p:sldId id="358" r:id="rId6"/>
    <p:sldId id="360" r:id="rId7"/>
    <p:sldId id="361" r:id="rId8"/>
    <p:sldId id="327" r:id="rId9"/>
    <p:sldId id="363" r:id="rId10"/>
    <p:sldId id="365" r:id="rId11"/>
    <p:sldId id="364" r:id="rId12"/>
    <p:sldId id="367" r:id="rId13"/>
    <p:sldId id="326" r:id="rId14"/>
  </p:sldIdLst>
  <p:sldSz cx="12192000" cy="6858000"/>
  <p:notesSz cx="12192000" cy="6858000"/>
  <p:custDataLst>
    <p:tags r:id="rId16"/>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76" userDrawn="1">
          <p15:clr>
            <a:srgbClr val="A4A3A4"/>
          </p15:clr>
        </p15:guide>
        <p15:guide id="2" pos="21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56" autoAdjust="0"/>
  </p:normalViewPr>
  <p:slideViewPr>
    <p:cSldViewPr showGuides="1">
      <p:cViewPr>
        <p:scale>
          <a:sx n="66" d="100"/>
          <a:sy n="66" d="100"/>
        </p:scale>
        <p:origin x="1301" y="130"/>
      </p:cViewPr>
      <p:guideLst>
        <p:guide orient="horz" pos="2876"/>
        <p:guide pos="210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126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979" y="0"/>
            <a:ext cx="5283200" cy="344091"/>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2025/10/8</a:t>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8"/>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6513910"/>
            <a:ext cx="52832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979" y="6513910"/>
            <a:ext cx="5283200" cy="344090"/>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文本内容对模型最终性能具有显著影响：通常情况下， 属性内容越丰富，CCFRec 能提取到的、对推荐有益的文本信息就越多，从而实现更精细的物品表示和用户偏好建模</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CCFRec 的性能随码数量增加而持续提升，原因是更多的码能让模型在更广泛的表示空间中 更有效地捕捉文本语义，并更好地建模物品间相关性</a:t>
            </a:r>
          </a:p>
        </p:txBody>
      </p:sp>
      <p:sp>
        <p:nvSpPr>
          <p:cNvPr id="4" name="灯片编号占位符 3"/>
          <p:cNvSpPr>
            <a:spLocks noGrp="1"/>
          </p:cNvSpPr>
          <p:nvPr>
            <p:ph type="sldNum" sz="quarter" idx="5"/>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990060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将原始基于文本的语义码替换为三种替代类型：随机码、从 </a:t>
            </a:r>
            <a:r>
              <a:rPr lang="en-US" altLang="zh-CN" dirty="0" err="1"/>
              <a:t>SASRec</a:t>
            </a:r>
            <a:r>
              <a:rPr lang="en-US" altLang="zh-CN" dirty="0"/>
              <a:t> </a:t>
            </a:r>
            <a:r>
              <a:rPr lang="zh-CN" altLang="en-US" dirty="0"/>
              <a:t>嵌入中生成的码，以及按等比例混合基于文本的码和基于 </a:t>
            </a:r>
            <a:r>
              <a:rPr lang="en-US" altLang="zh-CN" dirty="0" err="1"/>
              <a:t>SASRec</a:t>
            </a:r>
            <a:r>
              <a:rPr lang="en-US" altLang="zh-CN" dirty="0"/>
              <a:t> </a:t>
            </a:r>
            <a:r>
              <a:rPr lang="zh-CN" altLang="en-US" dirty="0"/>
              <a:t>的码得到的混合码</a:t>
            </a:r>
          </a:p>
          <a:p>
            <a:r>
              <a:rPr lang="zh-CN" altLang="en-US" dirty="0"/>
              <a:t>使用基于 SASRec 的语义码会导致性能显著下降，这主要是因为 CCFRec 本身已能学习协同信息，而基于 SASRec 的码所捕捉的协同信息存在冗余 </a:t>
            </a:r>
            <a:r>
              <a:rPr lang="en-US" altLang="zh-CN" dirty="0"/>
              <a:t> </a:t>
            </a:r>
          </a:p>
          <a:p>
            <a:r>
              <a:rPr lang="zh-CN" altLang="en-US" dirty="0"/>
              <a:t>使用更多基于文本的语义码时，模型性能更优</a:t>
            </a:r>
          </a:p>
          <a:p>
            <a:endParaRPr lang="en-US" altLang="zh-CN" dirty="0"/>
          </a:p>
          <a:p>
            <a:endParaRPr lang="en-US" altLang="zh-CN"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2807373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首先，通过原始流程对 CCFRec 进行预训练；随后，引入原始物品 ID 嵌入表，同时冻结 CCFRec 的所有其他组件；将唯一 ID 嵌入与语义融合物品表示相加，作为序列推荐器的输入；最后，根据公式（5）中定义的推荐目标 L_CE 对模型进行微调，直至收敛</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整合唯一物品 ID 后，CCFRec 性能进一步提升。这一提升可归因于唯一 ID 提供的增量协同信息 —— 与语义码不同，唯一 ID 能提供更灵活的表示空间，实现更细粒度的物品区分，从而帮助CCFRec 更好地辨别不同物品</a:t>
            </a:r>
          </a:p>
          <a:p>
            <a:endParaRPr lang="en-US" altLang="zh-CN" dirty="0"/>
          </a:p>
          <a:p>
            <a:r>
              <a:rPr lang="en-US" altLang="zh-CN" sz="1200" dirty="0" err="1">
                <a:solidFill>
                  <a:srgbClr val="333333"/>
                </a:solidFill>
                <a:effectLst/>
                <a:latin typeface="OpenSans-Regular"/>
              </a:rPr>
              <a:t>CCFRec</a:t>
            </a:r>
            <a:r>
              <a:rPr lang="en-US" altLang="zh-CN" sz="1200" dirty="0">
                <a:solidFill>
                  <a:srgbClr val="333333"/>
                </a:solidFill>
                <a:effectLst/>
                <a:latin typeface="OpenSans-Regular"/>
              </a:rPr>
              <a:t> </a:t>
            </a:r>
            <a:r>
              <a:rPr lang="zh-CN" altLang="en-US" sz="1200" dirty="0">
                <a:solidFill>
                  <a:srgbClr val="333333"/>
                </a:solidFill>
                <a:effectLst/>
                <a:latin typeface="微软雅黑" panose="020B0503020204020204" pitchFamily="34" charset="-122"/>
                <a:ea typeface="微软雅黑" panose="020B0503020204020204" pitchFamily="34" charset="-122"/>
              </a:rPr>
              <a:t>中文本相似物品与协同相似物品的分布更为均衡，模型能有效协调两种信息</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4030771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序列推荐任务下，主流做法都是侧重于 ID 协同过滤（只看用户和商品的 ID，忽略内容），可以很好的捕捉用户和商品间的互动关系，但现代平台的商品文本内容（标题、品牌、描述）极为丰富，这些信息能更精准刻画商品本身，也有助于解决冷启动问题。</a:t>
            </a:r>
            <a:endParaRPr lang="en-US" altLang="zh-CN" dirty="0"/>
          </a:p>
          <a:p>
            <a:endParaRPr lang="en-US" altLang="zh-CN" dirty="0"/>
          </a:p>
          <a:p>
            <a:r>
              <a:rPr lang="zh-CN" altLang="en-US" dirty="0"/>
              <a:t>近年来有一些方法把文本信息和 ID 信息拼接或加权，但常常导致两种信息融合不自然，要么太依赖文本，忽略协同关系，要么文本利用不足，丢失语义信息。</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本文关注如何在序列推荐任务中，通过更智能的语义融合机制，把商品文本信息和用户行为序列的信息深度结合起来，让推荐系统既懂“内容”又懂“行为”。</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0" dirty="0">
                <a:effectLst/>
                <a:ea typeface="宋体" panose="02010600030101010101" pitchFamily="2" charset="-122"/>
                <a:cs typeface="宋体" panose="02010600030101010101" pitchFamily="2" charset="-122"/>
              </a:rPr>
              <a:t>传统推荐模型主要采用唯一标识符（</a:t>
            </a:r>
            <a:r>
              <a:rPr lang="en-US" altLang="zh-CN" sz="1200" kern="0" dirty="0">
                <a:effectLst/>
                <a:ea typeface="宋体" panose="02010600030101010101" pitchFamily="2" charset="-122"/>
                <a:cs typeface="宋体" panose="02010600030101010101" pitchFamily="2" charset="-122"/>
              </a:rPr>
              <a:t>ID</a:t>
            </a:r>
            <a:r>
              <a:rPr lang="zh-CN" altLang="zh-CN" sz="1200" kern="0" dirty="0">
                <a:effectLst/>
                <a:ea typeface="宋体" panose="02010600030101010101" pitchFamily="2" charset="-122"/>
                <a:cs typeface="宋体" panose="02010600030101010101" pitchFamily="2" charset="-122"/>
              </a:rPr>
              <a:t>）来表示物品，以此捕捉用户交互数据中的协同信息。尽管这类模型取得了显著成效，但它们忽略了现代平台中丰富的文本元数据</a:t>
            </a:r>
            <a:endParaRPr lang="zh-CN" altLang="en-US" dirty="0"/>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0" dirty="0">
                <a:effectLst/>
                <a:ea typeface="宋体" panose="02010600030101010101" pitchFamily="2" charset="-122"/>
                <a:cs typeface="宋体" panose="02010600030101010101" pitchFamily="2" charset="-122"/>
              </a:rPr>
              <a:t>早期方法</a:t>
            </a:r>
            <a:r>
              <a:rPr lang="en-US" altLang="zh-CN" sz="1200" kern="0" dirty="0">
                <a:effectLst/>
                <a:ea typeface="宋体" panose="02010600030101010101" pitchFamily="2" charset="-122"/>
                <a:cs typeface="宋体" panose="02010600030101010101" pitchFamily="2" charset="-122"/>
              </a:rPr>
              <a:t> [11, 39] </a:t>
            </a:r>
            <a:r>
              <a:rPr lang="zh-CN" altLang="zh-CN" sz="1200" kern="0" dirty="0">
                <a:effectLst/>
                <a:ea typeface="宋体" panose="02010600030101010101" pitchFamily="2" charset="-122"/>
                <a:cs typeface="宋体" panose="02010600030101010101" pitchFamily="2" charset="-122"/>
              </a:rPr>
              <a:t>通过简单直接的方式（如求和、拼接）引入由预训练语言模型（</a:t>
            </a:r>
            <a:r>
              <a:rPr lang="en-US" altLang="zh-CN" sz="1200" kern="0" dirty="0">
                <a:effectLst/>
                <a:ea typeface="宋体" panose="02010600030101010101" pitchFamily="2" charset="-122"/>
                <a:cs typeface="宋体" panose="02010600030101010101" pitchFamily="2" charset="-122"/>
              </a:rPr>
              <a:t>PLM</a:t>
            </a:r>
            <a:r>
              <a:rPr lang="zh-CN" altLang="zh-CN" sz="1200" kern="0" dirty="0">
                <a:effectLst/>
                <a:ea typeface="宋体" panose="02010600030101010101" pitchFamily="2" charset="-122"/>
                <a:cs typeface="宋体" panose="02010600030101010101" pitchFamily="2" charset="-122"/>
              </a:rPr>
              <a:t>）编码得到的文本表示，取得了一定成效，但这类方法忽略了</a:t>
            </a:r>
            <a:r>
              <a:rPr lang="en-US" altLang="zh-CN" sz="1200" kern="0" dirty="0">
                <a:effectLst/>
                <a:ea typeface="宋体" panose="02010600030101010101" pitchFamily="2" charset="-122"/>
                <a:cs typeface="宋体" panose="02010600030101010101" pitchFamily="2" charset="-122"/>
              </a:rPr>
              <a:t> ID </a:t>
            </a:r>
            <a:r>
              <a:rPr lang="zh-CN" altLang="zh-CN" sz="1200" kern="0" dirty="0">
                <a:effectLst/>
                <a:ea typeface="宋体" panose="02010600030101010101" pitchFamily="2" charset="-122"/>
                <a:cs typeface="宋体" panose="02010600030101010101" pitchFamily="2" charset="-122"/>
              </a:rPr>
              <a:t>嵌入与文本表示之间存在的语义鸿沟。</a:t>
            </a:r>
            <a:endParaRPr lang="zh-CN" altLang="en-US" dirty="0"/>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0" dirty="0">
                <a:effectLst/>
                <a:ea typeface="宋体" panose="02010600030101010101" pitchFamily="2" charset="-122"/>
                <a:cs typeface="宋体" panose="02010600030101010101" pitchFamily="2" charset="-122"/>
              </a:rPr>
              <a:t>近期研究</a:t>
            </a:r>
            <a:r>
              <a:rPr lang="zh-CN" altLang="zh-CN" sz="1200" kern="0" dirty="0">
                <a:effectLst/>
                <a:ea typeface="宋体" panose="02010600030101010101" pitchFamily="2" charset="-122"/>
                <a:cs typeface="宋体" panose="02010600030101010101" pitchFamily="2" charset="-122"/>
              </a:rPr>
              <a:t>难以在文本表示中蕴含的文本语义与序列模式所隐含的协同语义之间实现合理平衡</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3324374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zh-CN" altLang="en-US" b="0" i="0" dirty="0">
              <a:solidFill>
                <a:srgbClr val="333333"/>
              </a:solidFill>
              <a:effectLst/>
              <a:latin typeface="Open Sans" panose="020B0606030504020204" pitchFamily="34" charset="0"/>
            </a:endParaRPr>
          </a:p>
        </p:txBody>
      </p:sp>
      <p:sp>
        <p:nvSpPr>
          <p:cNvPr id="4" name="灯片编号占位符 3"/>
          <p:cNvSpPr>
            <a:spLocks noGrp="1"/>
          </p:cNvSpPr>
          <p:nvPr>
            <p:ph type="sldNum" sz="quarter" idx="5"/>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717550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solidFill>
                  <a:srgbClr val="333333"/>
                </a:solidFill>
                <a:effectLst/>
                <a:latin typeface="微软雅黑" panose="020B0503020204020204" pitchFamily="34" charset="-122"/>
                <a:ea typeface="微软雅黑" panose="020B0503020204020204" pitchFamily="34" charset="-122"/>
              </a:rPr>
              <a:t>（</a:t>
            </a:r>
            <a:r>
              <a:rPr lang="en-US" altLang="zh-CN" sz="1200" dirty="0">
                <a:solidFill>
                  <a:srgbClr val="333333"/>
                </a:solidFill>
                <a:effectLst/>
                <a:latin typeface="微软雅黑" panose="020B0503020204020204" pitchFamily="34" charset="-122"/>
                <a:ea typeface="微软雅黑" panose="020B0503020204020204" pitchFamily="34" charset="-122"/>
              </a:rPr>
              <a:t>1</a:t>
            </a:r>
            <a:r>
              <a:rPr lang="zh-CN" altLang="en-US" sz="1200" dirty="0">
                <a:solidFill>
                  <a:srgbClr val="333333"/>
                </a:solidFill>
                <a:effectLst/>
                <a:latin typeface="微软雅黑" panose="020B0503020204020204" pitchFamily="34" charset="-122"/>
                <a:ea typeface="微软雅黑" panose="020B0503020204020204" pitchFamily="34" charset="-122"/>
              </a:rPr>
              <a:t>）表示</a:t>
            </a:r>
            <a:r>
              <a:rPr lang="en-US" altLang="zh-CN" sz="1200" dirty="0">
                <a:solidFill>
                  <a:srgbClr val="333333"/>
                </a:solidFill>
                <a:effectLst/>
                <a:latin typeface="微软雅黑" panose="020B0503020204020204" pitchFamily="34" charset="-122"/>
                <a:ea typeface="微软雅黑" panose="020B0503020204020204" pitchFamily="34" charset="-122"/>
              </a:rPr>
              <a:t>SA  </a:t>
            </a:r>
            <a:r>
              <a:rPr lang="zh-CN" altLang="en-US" sz="1200" dirty="0">
                <a:solidFill>
                  <a:srgbClr val="333333"/>
                </a:solidFill>
                <a:effectLst/>
                <a:latin typeface="微软雅黑" panose="020B0503020204020204" pitchFamily="34" charset="-122"/>
                <a:ea typeface="微软雅黑" panose="020B0503020204020204" pitchFamily="34" charset="-122"/>
              </a:rPr>
              <a:t>自注意力机制：</a:t>
            </a:r>
            <a:r>
              <a:rPr lang="en-US" altLang="zh-CN" sz="1200" dirty="0">
                <a:solidFill>
                  <a:srgbClr val="333333"/>
                </a:solidFill>
                <a:effectLst/>
                <a:latin typeface="微软雅黑" panose="020B0503020204020204" pitchFamily="34" charset="-122"/>
                <a:ea typeface="微软雅黑" panose="020B0503020204020204" pitchFamily="34" charset="-122"/>
              </a:rPr>
              <a:t>Q K V</a:t>
            </a:r>
            <a:r>
              <a:rPr lang="zh-CN" altLang="en-US" sz="1200" dirty="0">
                <a:solidFill>
                  <a:srgbClr val="333333"/>
                </a:solidFill>
                <a:effectLst/>
                <a:latin typeface="微软雅黑" panose="020B0503020204020204" pitchFamily="34" charset="-122"/>
                <a:ea typeface="微软雅黑" panose="020B0503020204020204" pitchFamily="34" charset="-122"/>
              </a:rPr>
              <a:t>都是自身  </a:t>
            </a:r>
            <a:r>
              <a:rPr lang="en-US" altLang="zh-CN" sz="1200" dirty="0">
                <a:solidFill>
                  <a:srgbClr val="333333"/>
                </a:solidFill>
                <a:effectLst/>
                <a:latin typeface="微软雅黑" panose="020B0503020204020204" pitchFamily="34" charset="-122"/>
                <a:ea typeface="微软雅黑" panose="020B0503020204020204" pitchFamily="34" charset="-122"/>
              </a:rPr>
              <a:t>(2)</a:t>
            </a:r>
            <a:r>
              <a:rPr lang="zh-CN" altLang="en-US" sz="1200" dirty="0">
                <a:solidFill>
                  <a:srgbClr val="333333"/>
                </a:solidFill>
                <a:effectLst/>
                <a:latin typeface="微软雅黑" panose="020B0503020204020204" pitchFamily="34" charset="-122"/>
                <a:ea typeface="微软雅黑" panose="020B0503020204020204" pitchFamily="34" charset="-122"/>
              </a:rPr>
              <a:t>表示</a:t>
            </a:r>
            <a:r>
              <a:rPr lang="en-US" altLang="zh-CN" sz="1200" b="0" i="0" dirty="0">
                <a:solidFill>
                  <a:srgbClr val="333333"/>
                </a:solidFill>
                <a:effectLst/>
                <a:latin typeface="Open Sans" panose="020B0606030504020204" pitchFamily="34" charset="0"/>
                <a:ea typeface="微软雅黑" panose="020B0503020204020204" pitchFamily="34" charset="-122"/>
              </a:rPr>
              <a:t>CF+FFN  CF</a:t>
            </a:r>
            <a:r>
              <a:rPr lang="zh-CN" altLang="en-US" sz="1200" b="0" i="0" dirty="0">
                <a:solidFill>
                  <a:srgbClr val="333333"/>
                </a:solidFill>
                <a:effectLst/>
                <a:latin typeface="Open Sans" panose="020B0606030504020204" pitchFamily="34" charset="0"/>
                <a:ea typeface="微软雅黑" panose="020B0503020204020204" pitchFamily="34" charset="-122"/>
              </a:rPr>
              <a:t>：交叉注意力机制 </a:t>
            </a:r>
            <a:r>
              <a:rPr lang="en-US" altLang="zh-CN" sz="1200" b="0" i="0" dirty="0">
                <a:solidFill>
                  <a:srgbClr val="333333"/>
                </a:solidFill>
                <a:effectLst/>
                <a:latin typeface="Open Sans" panose="020B0606030504020204" pitchFamily="34" charset="0"/>
                <a:ea typeface="微软雅黑" panose="020B0503020204020204" pitchFamily="34" charset="-122"/>
              </a:rPr>
              <a:t>Q</a:t>
            </a:r>
            <a:r>
              <a:rPr lang="zh-CN" altLang="en-US" sz="1200" b="0" i="0" dirty="0">
                <a:solidFill>
                  <a:srgbClr val="333333"/>
                </a:solidFill>
                <a:effectLst/>
                <a:latin typeface="Open Sans" panose="020B0606030504020204" pitchFamily="34" charset="0"/>
                <a:ea typeface="微软雅黑" panose="020B0503020204020204" pitchFamily="34" charset="-122"/>
              </a:rPr>
              <a:t>是语义码嵌入 </a:t>
            </a:r>
            <a:r>
              <a:rPr lang="en-US" altLang="zh-CN" sz="1200" b="0" i="0" dirty="0">
                <a:solidFill>
                  <a:srgbClr val="333333"/>
                </a:solidFill>
                <a:effectLst/>
                <a:latin typeface="Open Sans" panose="020B0606030504020204" pitchFamily="34" charset="0"/>
                <a:ea typeface="微软雅黑" panose="020B0503020204020204" pitchFamily="34" charset="-122"/>
              </a:rPr>
              <a:t>K V</a:t>
            </a:r>
            <a:r>
              <a:rPr lang="zh-CN" altLang="en-US" sz="1200" b="0" i="0" dirty="0">
                <a:solidFill>
                  <a:srgbClr val="333333"/>
                </a:solidFill>
                <a:effectLst/>
                <a:latin typeface="Open Sans" panose="020B0606030504020204" pitchFamily="34" charset="0"/>
                <a:ea typeface="微软雅黑" panose="020B0503020204020204" pitchFamily="34" charset="-122"/>
              </a:rPr>
              <a:t>是属性嵌入</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897543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zh-CN" altLang="en-US" b="0" i="0" dirty="0">
              <a:solidFill>
                <a:srgbClr val="333333"/>
              </a:solidFill>
              <a:effectLst/>
              <a:latin typeface="Open Sans" panose="020B0606030504020204" pitchFamily="34" charset="0"/>
            </a:endParaRPr>
          </a:p>
        </p:txBody>
      </p:sp>
      <p:sp>
        <p:nvSpPr>
          <p:cNvPr id="4" name="灯片编号占位符 3"/>
          <p:cNvSpPr>
            <a:spLocks noGrp="1"/>
          </p:cNvSpPr>
          <p:nvPr>
            <p:ph type="sldNum" sz="quarter" idx="5"/>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944810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CN" altLang="en-US" b="0" i="0" dirty="0">
                <a:solidFill>
                  <a:srgbClr val="333333"/>
                </a:solidFill>
                <a:effectLst/>
                <a:latin typeface="Open Sans" panose="020B0606030504020204" pitchFamily="34" charset="0"/>
              </a:rPr>
              <a:t>首先，将掩码码序列及对应的文本表示输入语义融合模块（</a:t>
            </a:r>
            <a:r>
              <a:rPr lang="en-US" altLang="zh-CN" b="0" i="0" dirty="0">
                <a:solidFill>
                  <a:srgbClr val="333333"/>
                </a:solidFill>
                <a:effectLst/>
                <a:latin typeface="Open Sans" panose="020B0606030504020204" pitchFamily="34" charset="0"/>
              </a:rPr>
              <a:t>SFM</a:t>
            </a:r>
            <a:r>
              <a:rPr lang="zh-CN" altLang="en-US" b="0" i="0" dirty="0">
                <a:solidFill>
                  <a:srgbClr val="333333"/>
                </a:solidFill>
                <a:effectLst/>
                <a:latin typeface="Open Sans" panose="020B0606030504020204" pitchFamily="34" charset="0"/>
              </a:rPr>
              <a:t>），生成增强型物品表示；</a:t>
            </a:r>
            <a:endParaRPr lang="en-US" altLang="zh-CN" b="0" i="0" dirty="0">
              <a:solidFill>
                <a:srgbClr val="333333"/>
              </a:solidFill>
              <a:effectLst/>
              <a:latin typeface="Open Sans" panose="020B0606030504020204" pitchFamily="34" charset="0"/>
            </a:endParaRPr>
          </a:p>
          <a:p>
            <a:pPr algn="l"/>
            <a:r>
              <a:rPr lang="zh-CN" altLang="en-US" b="0" i="0" dirty="0">
                <a:solidFill>
                  <a:srgbClr val="333333"/>
                </a:solidFill>
                <a:effectLst/>
                <a:latin typeface="Open Sans" panose="020B0606030504020204" pitchFamily="34" charset="0"/>
              </a:rPr>
              <a:t>随后，将这些增强型物品表示输入推荐骨干网络，得到增强型序列表示；</a:t>
            </a:r>
            <a:endParaRPr lang="en-US" altLang="zh-CN" b="0" i="0" dirty="0">
              <a:solidFill>
                <a:srgbClr val="333333"/>
              </a:solidFill>
              <a:effectLst/>
              <a:latin typeface="Open Sans" panose="020B0606030504020204" pitchFamily="34" charset="0"/>
            </a:endParaRPr>
          </a:p>
          <a:p>
            <a:pPr algn="l"/>
            <a:r>
              <a:rPr lang="zh-CN" altLang="en-US" b="0" i="0" dirty="0">
                <a:solidFill>
                  <a:srgbClr val="333333"/>
                </a:solidFill>
                <a:effectLst/>
                <a:latin typeface="Open Sans" panose="020B0606030504020204" pitchFamily="34" charset="0"/>
              </a:rPr>
              <a:t>最后，利用 </a:t>
            </a:r>
            <a:r>
              <a:rPr lang="en-US" altLang="zh-CN" b="0" i="0" dirty="0" err="1">
                <a:solidFill>
                  <a:srgbClr val="333333"/>
                </a:solidFill>
                <a:effectLst/>
                <a:latin typeface="Open Sans" panose="020B0606030504020204" pitchFamily="34" charset="0"/>
              </a:rPr>
              <a:t>InfoNCE</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损失将增强型序列表示与原始序列表示进行对齐。</a:t>
            </a:r>
            <a:endParaRPr lang="en-US" altLang="zh-CN" b="0" i="0" dirty="0">
              <a:solidFill>
                <a:srgbClr val="333333"/>
              </a:solidFill>
              <a:effectLst/>
              <a:latin typeface="Open Sans" panose="020B0606030504020204" pitchFamily="34" charset="0"/>
            </a:endParaRPr>
          </a:p>
          <a:p>
            <a:pPr algn="l"/>
            <a:r>
              <a:rPr lang="zh-CN" altLang="en-US" b="0" i="0" dirty="0">
                <a:solidFill>
                  <a:srgbClr val="333333"/>
                </a:solidFill>
                <a:effectLst/>
                <a:latin typeface="Open Sans" panose="020B0606030504020204" pitchFamily="34" charset="0"/>
              </a:rPr>
              <a:t>在对齐过程中，来自同一序列的表示被视为正样本对，而来自同一批次中不同序列的表示则被视为负样本。</a:t>
            </a:r>
            <a:endParaRPr lang="en-US" altLang="zh-CN" b="0" i="0" dirty="0">
              <a:solidFill>
                <a:srgbClr val="333333"/>
              </a:solidFill>
              <a:effectLst/>
              <a:latin typeface="Open Sans" panose="020B0606030504020204" pitchFamily="34" charset="0"/>
            </a:endParaRPr>
          </a:p>
          <a:p>
            <a:pPr algn="l"/>
            <a:r>
              <a:rPr lang="en-US" altLang="zh-CN" sz="1800" dirty="0">
                <a:solidFill>
                  <a:srgbClr val="333333"/>
                </a:solidFill>
                <a:effectLst/>
                <a:latin typeface="微软雅黑" panose="020B0503020204020204" pitchFamily="34" charset="-122"/>
                <a:ea typeface="微软雅黑" panose="020B0503020204020204" pitchFamily="34" charset="-122"/>
              </a:rPr>
              <a:t>Br</a:t>
            </a:r>
            <a:r>
              <a:rPr lang="zh-CN" altLang="en-US" sz="1800" dirty="0">
                <a:solidFill>
                  <a:srgbClr val="333333"/>
                </a:solidFill>
                <a:effectLst/>
                <a:latin typeface="微软雅黑" panose="020B0503020204020204" pitchFamily="34" charset="-122"/>
                <a:ea typeface="微软雅黑" panose="020B0503020204020204" pitchFamily="34" charset="-122"/>
              </a:rPr>
              <a:t>分别表示推荐骨干网络生成的原始序列表示批次与增强型序列表示批次</a:t>
            </a:r>
            <a:endParaRPr lang="zh-CN" altLang="en-US" b="0" i="0" dirty="0">
              <a:solidFill>
                <a:srgbClr val="333333"/>
              </a:solidFill>
              <a:effectLst/>
              <a:latin typeface="Open Sans" panose="020B0606030504020204" pitchFamily="34" charset="0"/>
            </a:endParaRPr>
          </a:p>
        </p:txBody>
      </p:sp>
      <p:sp>
        <p:nvSpPr>
          <p:cNvPr id="4" name="灯片编号占位符 3"/>
          <p:cNvSpPr>
            <a:spLocks noGrp="1"/>
          </p:cNvSpPr>
          <p:nvPr>
            <p:ph type="sldNum" sz="quarter" idx="5"/>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1288712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在文本增强序列推荐模型中，这类模型通过利用物品内容中的辅助文本信息，通常能优于其他类型的序列推荐模型</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CCFRec（PQ）在所有数据集上均取得最优或次优性能，在大多数情况下显著优于性能最佳的基线模型。</a:t>
            </a:r>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a:solidFill>
                  <a:srgbClr val="333333"/>
                </a:solidFill>
                <a:effectLst/>
                <a:latin typeface="OpenSans-Regular"/>
              </a:rPr>
              <a:t>1. w/o L_MCM</a:t>
            </a:r>
            <a:r>
              <a:rPr lang="zh-CN" altLang="en-US" sz="1800" dirty="0">
                <a:solidFill>
                  <a:srgbClr val="333333"/>
                </a:solidFill>
                <a:effectLst/>
                <a:latin typeface="微软雅黑" panose="020B0503020204020204" pitchFamily="34" charset="-122"/>
                <a:ea typeface="微软雅黑" panose="020B0503020204020204" pitchFamily="34" charset="-122"/>
              </a:rPr>
              <a:t>：移除公式（</a:t>
            </a:r>
            <a:r>
              <a:rPr lang="en-US" altLang="zh-CN" sz="1800" dirty="0">
                <a:solidFill>
                  <a:srgbClr val="333333"/>
                </a:solidFill>
                <a:effectLst/>
                <a:latin typeface="OpenSans-Regular"/>
              </a:rPr>
              <a:t>6</a:t>
            </a:r>
            <a:r>
              <a:rPr lang="zh-CN" altLang="en-US" sz="1800" dirty="0">
                <a:solidFill>
                  <a:srgbClr val="333333"/>
                </a:solidFill>
                <a:effectLst/>
                <a:latin typeface="微软雅黑" panose="020B0503020204020204" pitchFamily="34" charset="-122"/>
                <a:ea typeface="微软雅黑" panose="020B0503020204020204" pitchFamily="34" charset="-122"/>
              </a:rPr>
              <a:t>）中定义的掩码码建模（</a:t>
            </a:r>
            <a:r>
              <a:rPr lang="en-US" altLang="zh-CN" sz="1800" dirty="0">
                <a:solidFill>
                  <a:srgbClr val="333333"/>
                </a:solidFill>
                <a:effectLst/>
                <a:latin typeface="OpenSans-Regular"/>
              </a:rPr>
              <a:t>MCM</a:t>
            </a:r>
            <a:r>
              <a:rPr lang="zh-CN" altLang="en-US" sz="1800" dirty="0">
                <a:solidFill>
                  <a:srgbClr val="333333"/>
                </a:solidFill>
                <a:effectLst/>
                <a:latin typeface="微软雅黑" panose="020B0503020204020204" pitchFamily="34" charset="-122"/>
                <a:ea typeface="微软雅黑" panose="020B0503020204020204" pitchFamily="34" charset="-122"/>
              </a:rPr>
              <a:t>）任务；</a:t>
            </a:r>
            <a:endParaRPr lang="en-US" altLang="zh-CN" sz="1800" dirty="0">
              <a:solidFill>
                <a:srgbClr val="333333"/>
              </a:solidFill>
              <a:effectLst/>
              <a:latin typeface="微软雅黑" panose="020B0503020204020204" pitchFamily="34" charset="-122"/>
              <a:ea typeface="微软雅黑" panose="020B0503020204020204" pitchFamily="34" charset="-122"/>
            </a:endParaRPr>
          </a:p>
          <a:p>
            <a:r>
              <a:rPr lang="en-US" altLang="zh-CN" sz="1800" dirty="0">
                <a:solidFill>
                  <a:srgbClr val="333333"/>
                </a:solidFill>
                <a:effectLst/>
                <a:latin typeface="OpenSans-Regular"/>
              </a:rPr>
              <a:t>2. w/o L_MSA</a:t>
            </a:r>
            <a:r>
              <a:rPr lang="zh-CN" altLang="en-US" sz="1800" dirty="0">
                <a:solidFill>
                  <a:srgbClr val="333333"/>
                </a:solidFill>
                <a:effectLst/>
                <a:latin typeface="微软雅黑" panose="020B0503020204020204" pitchFamily="34" charset="-122"/>
                <a:ea typeface="微软雅黑" panose="020B0503020204020204" pitchFamily="34" charset="-122"/>
              </a:rPr>
              <a:t>：移除公式（</a:t>
            </a:r>
            <a:r>
              <a:rPr lang="en-US" altLang="zh-CN" sz="1800" dirty="0">
                <a:solidFill>
                  <a:srgbClr val="333333"/>
                </a:solidFill>
                <a:effectLst/>
                <a:latin typeface="OpenSans-Regular"/>
              </a:rPr>
              <a:t>7</a:t>
            </a:r>
            <a:r>
              <a:rPr lang="zh-CN" altLang="en-US" sz="1800" dirty="0">
                <a:solidFill>
                  <a:srgbClr val="333333"/>
                </a:solidFill>
                <a:effectLst/>
                <a:latin typeface="微软雅黑" panose="020B0503020204020204" pitchFamily="34" charset="-122"/>
                <a:ea typeface="微软雅黑" panose="020B0503020204020204" pitchFamily="34" charset="-122"/>
              </a:rPr>
              <a:t>）中定义的掩码序列对齐（</a:t>
            </a:r>
            <a:r>
              <a:rPr lang="en-US" altLang="zh-CN" sz="1800" dirty="0">
                <a:solidFill>
                  <a:srgbClr val="333333"/>
                </a:solidFill>
                <a:effectLst/>
                <a:latin typeface="OpenSans-Regular"/>
              </a:rPr>
              <a:t>MSA</a:t>
            </a:r>
            <a:r>
              <a:rPr lang="zh-CN" altLang="en-US" sz="1800" dirty="0">
                <a:solidFill>
                  <a:srgbClr val="333333"/>
                </a:solidFill>
                <a:effectLst/>
                <a:latin typeface="微软雅黑" panose="020B0503020204020204" pitchFamily="34" charset="-122"/>
                <a:ea typeface="微软雅黑" panose="020B0503020204020204" pitchFamily="34" charset="-122"/>
              </a:rPr>
              <a:t>）任务； </a:t>
            </a:r>
            <a:endParaRPr lang="zh-CN" altLang="en-US" dirty="0"/>
          </a:p>
          <a:p>
            <a:r>
              <a:rPr lang="en-US" altLang="zh-CN" sz="1800" dirty="0">
                <a:solidFill>
                  <a:srgbClr val="333333"/>
                </a:solidFill>
                <a:effectLst/>
                <a:latin typeface="OpenSans-Regular"/>
              </a:rPr>
              <a:t>3. w/o Text </a:t>
            </a:r>
            <a:r>
              <a:rPr lang="en-US" altLang="zh-CN" sz="1800" dirty="0" err="1">
                <a:solidFill>
                  <a:srgbClr val="333333"/>
                </a:solidFill>
                <a:effectLst/>
                <a:latin typeface="OpenSans-Regular"/>
              </a:rPr>
              <a:t>Emb</a:t>
            </a:r>
            <a:r>
              <a:rPr lang="zh-CN" altLang="en-US" sz="1800" dirty="0">
                <a:solidFill>
                  <a:srgbClr val="333333"/>
                </a:solidFill>
                <a:effectLst/>
                <a:latin typeface="微软雅黑" panose="020B0503020204020204" pitchFamily="34" charset="-122"/>
                <a:ea typeface="微软雅黑" panose="020B0503020204020204" pitchFamily="34" charset="-122"/>
              </a:rPr>
              <a:t>：将交叉融合层输入中的文本嵌入替换为语义码； </a:t>
            </a:r>
            <a:endParaRPr lang="zh-CN" altLang="en-US" dirty="0"/>
          </a:p>
          <a:p>
            <a:r>
              <a:rPr lang="en-US" altLang="zh-CN" sz="1800" dirty="0">
                <a:solidFill>
                  <a:srgbClr val="333333"/>
                </a:solidFill>
                <a:effectLst/>
                <a:latin typeface="OpenSans-Regular"/>
              </a:rPr>
              <a:t>4. Random Code</a:t>
            </a:r>
            <a:r>
              <a:rPr lang="zh-CN" altLang="en-US" sz="1800" dirty="0">
                <a:solidFill>
                  <a:srgbClr val="333333"/>
                </a:solidFill>
                <a:effectLst/>
                <a:latin typeface="微软雅黑" panose="020B0503020204020204" pitchFamily="34" charset="-122"/>
                <a:ea typeface="微软雅黑" panose="020B0503020204020204" pitchFamily="34" charset="-122"/>
              </a:rPr>
              <a:t>：将从文本嵌入中生成的语义码替换为随机码； </a:t>
            </a:r>
            <a:endParaRPr lang="zh-CN" altLang="en-US" dirty="0"/>
          </a:p>
          <a:p>
            <a:r>
              <a:rPr lang="en-US" altLang="zh-CN" sz="1800" dirty="0">
                <a:solidFill>
                  <a:srgbClr val="333333"/>
                </a:solidFill>
                <a:effectLst/>
                <a:latin typeface="OpenSans-Regular"/>
              </a:rPr>
              <a:t>5. Global </a:t>
            </a:r>
            <a:r>
              <a:rPr lang="en-US" altLang="zh-CN" sz="1800" dirty="0" err="1">
                <a:solidFill>
                  <a:srgbClr val="333333"/>
                </a:solidFill>
                <a:effectLst/>
                <a:latin typeface="OpenSans-Regular"/>
              </a:rPr>
              <a:t>Emb</a:t>
            </a:r>
            <a:r>
              <a:rPr lang="zh-CN" altLang="en-US" sz="1800" dirty="0">
                <a:solidFill>
                  <a:srgbClr val="333333"/>
                </a:solidFill>
                <a:effectLst/>
                <a:latin typeface="微软雅黑" panose="020B0503020204020204" pitchFamily="34" charset="-122"/>
                <a:ea typeface="微软雅黑" panose="020B0503020204020204" pitchFamily="34" charset="-122"/>
              </a:rPr>
              <a:t>：将所有文本属性编码为单个全局嵌入，替代各属性的独立嵌入； </a:t>
            </a:r>
            <a:endParaRPr lang="zh-CN" altLang="en-US" dirty="0"/>
          </a:p>
          <a:p>
            <a:r>
              <a:rPr lang="en-US" altLang="zh-CN" sz="1800" dirty="0">
                <a:solidFill>
                  <a:srgbClr val="333333"/>
                </a:solidFill>
                <a:effectLst/>
                <a:latin typeface="OpenSans-Regular"/>
              </a:rPr>
              <a:t>6. w/o CA</a:t>
            </a:r>
            <a:r>
              <a:rPr lang="zh-CN" altLang="en-US" sz="1800" dirty="0">
                <a:solidFill>
                  <a:srgbClr val="333333"/>
                </a:solidFill>
                <a:effectLst/>
                <a:latin typeface="微软雅黑" panose="020B0503020204020204" pitchFamily="34" charset="-122"/>
                <a:ea typeface="微软雅黑" panose="020B0503020204020204" pitchFamily="34" charset="-122"/>
              </a:rPr>
              <a:t>：移除语义融合模块（</a:t>
            </a:r>
            <a:r>
              <a:rPr lang="en-US" altLang="zh-CN" sz="1800" dirty="0">
                <a:solidFill>
                  <a:srgbClr val="333333"/>
                </a:solidFill>
                <a:effectLst/>
                <a:latin typeface="OpenSans-Regular"/>
              </a:rPr>
              <a:t>SFM</a:t>
            </a:r>
            <a:r>
              <a:rPr lang="zh-CN" altLang="en-US" sz="1800" dirty="0">
                <a:solidFill>
                  <a:srgbClr val="333333"/>
                </a:solidFill>
                <a:effectLst/>
                <a:latin typeface="微软雅黑" panose="020B0503020204020204" pitchFamily="34" charset="-122"/>
                <a:ea typeface="微软雅黑" panose="020B0503020204020204" pitchFamily="34" charset="-122"/>
              </a:rPr>
              <a:t>），通过对所有相关文本表示和码嵌入进行均值池化生成最终物品表示。</a:t>
            </a:r>
            <a:endParaRPr lang="en-US" altLang="zh-CN" sz="1800" dirty="0">
              <a:solidFill>
                <a:srgbClr val="333333"/>
              </a:solidFill>
              <a:effectLst/>
              <a:latin typeface="微软雅黑" panose="020B0503020204020204" pitchFamily="34" charset="-122"/>
              <a:ea typeface="微软雅黑" panose="020B0503020204020204" pitchFamily="34" charset="-122"/>
            </a:endParaRPr>
          </a:p>
          <a:p>
            <a:endParaRPr lang="en-US" altLang="zh-CN" sz="1800" dirty="0">
              <a:solidFill>
                <a:srgbClr val="333333"/>
              </a:solidFill>
              <a:effectLst/>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移除 CCFRec 的任何一个组件都会导致模型性能持续下降。</a:t>
            </a:r>
          </a:p>
        </p:txBody>
      </p:sp>
      <p:sp>
        <p:nvSpPr>
          <p:cNvPr id="4" name="灯片编号占位符 3"/>
          <p:cNvSpPr>
            <a:spLocks noGrp="1"/>
          </p:cNvSpPr>
          <p:nvPr>
            <p:ph type="sldNum" sz="quarter" idx="5"/>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397918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t>10/8/2025</a:t>
            </a:fld>
            <a:endParaRPr lang="en-US"/>
          </a:p>
        </p:txBody>
      </p:sp>
      <p:sp>
        <p:nvSpPr>
          <p:cNvPr id="3" name="页脚占位符 2"/>
          <p:cNvSpPr>
            <a:spLocks noGrp="1"/>
          </p:cNvSpPr>
          <p:nvPr>
            <p:ph type="ftr" sz="quarter" idx="11"/>
          </p:nvPr>
        </p:nvSpPr>
        <p:spPr/>
        <p:txBody>
          <a:bodyPr/>
          <a:lstStyle/>
          <a:p>
            <a:endParaRPr/>
          </a:p>
        </p:txBody>
      </p:sp>
      <p:sp>
        <p:nvSpPr>
          <p:cNvPr id="4" name="灯片编号占位符 3"/>
          <p:cNvSpPr>
            <a:spLocks noGrp="1"/>
          </p:cNvSpPr>
          <p:nvPr>
            <p:ph type="sldNum" sz="quarter" idx="12"/>
          </p:nvPr>
        </p:nvSpPr>
        <p:spPr/>
        <p:txBody>
          <a:bodyPr/>
          <a:lstStyle/>
          <a:p>
            <a:fld id="{B6F15528-21DE-4FAA-801E-634DDDAF4B2B}"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10/8/2025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5.xml"/><Relationship Id="rId13" Type="http://schemas.openxmlformats.org/officeDocument/2006/relationships/image" Target="../media/image3.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1.jpeg"/><Relationship Id="rId5" Type="http://schemas.openxmlformats.org/officeDocument/2006/relationships/tags" Target="../tags/tag6.xml"/><Relationship Id="rId10" Type="http://schemas.openxmlformats.org/officeDocument/2006/relationships/image" Target="../media/image51.png"/><Relationship Id="rId4" Type="http://schemas.openxmlformats.org/officeDocument/2006/relationships/tags" Target="../tags/tag5.xml"/><Relationship Id="rId9"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e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3.png"/><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jpe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25.png"/><Relationship Id="rId5" Type="http://schemas.openxmlformats.org/officeDocument/2006/relationships/image" Target="../media/image3.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2.png"/><Relationship Id="rId9" Type="http://schemas.openxmlformats.org/officeDocument/2006/relationships/image" Target="../media/image23.png"/><Relationship Id="rId14"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jpe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34.png"/><Relationship Id="rId5" Type="http://schemas.openxmlformats.org/officeDocument/2006/relationships/image" Target="../media/image3.png"/><Relationship Id="rId10" Type="http://schemas.openxmlformats.org/officeDocument/2006/relationships/image" Target="../media/image33.png"/><Relationship Id="rId4" Type="http://schemas.openxmlformats.org/officeDocument/2006/relationships/image" Target="../media/image2.pn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jpeg"/><Relationship Id="rId7" Type="http://schemas.openxmlformats.org/officeDocument/2006/relationships/image" Target="../media/image37.png"/><Relationship Id="rId12"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6.png"/><Relationship Id="rId11" Type="http://schemas.openxmlformats.org/officeDocument/2006/relationships/image" Target="../media/image40.png"/><Relationship Id="rId5" Type="http://schemas.openxmlformats.org/officeDocument/2006/relationships/image" Target="../media/image3.png"/><Relationship Id="rId10" Type="http://schemas.openxmlformats.org/officeDocument/2006/relationships/image" Target="../media/image39.png"/><Relationship Id="rId4" Type="http://schemas.openxmlformats.org/officeDocument/2006/relationships/image" Target="../media/image2.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 name="object 2">
            <a:extLst>
              <a:ext uri="{FF2B5EF4-FFF2-40B4-BE49-F238E27FC236}">
                <a16:creationId xmlns:a16="http://schemas.microsoft.com/office/drawing/2014/main" id="{FA63E8C6-A6C6-4D58-B5FB-0E6F9F90D345}"/>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41" name="object 3">
            <a:extLst>
              <a:ext uri="{FF2B5EF4-FFF2-40B4-BE49-F238E27FC236}">
                <a16:creationId xmlns:a16="http://schemas.microsoft.com/office/drawing/2014/main" id="{DDAB628A-9DEA-4F80-BC7D-38A9FDF5A73A}"/>
              </a:ext>
            </a:extLst>
          </p:cNvPr>
          <p:cNvGrpSpPr/>
          <p:nvPr/>
        </p:nvGrpSpPr>
        <p:grpSpPr>
          <a:xfrm>
            <a:off x="0" y="0"/>
            <a:ext cx="12192000" cy="603885"/>
            <a:chOff x="0" y="0"/>
            <a:chExt cx="12192000" cy="603885"/>
          </a:xfrm>
        </p:grpSpPr>
        <p:sp>
          <p:nvSpPr>
            <p:cNvPr id="42" name="object 4">
              <a:extLst>
                <a:ext uri="{FF2B5EF4-FFF2-40B4-BE49-F238E27FC236}">
                  <a16:creationId xmlns:a16="http://schemas.microsoft.com/office/drawing/2014/main" id="{887AE307-3870-48E6-A233-98BDDF58912E}"/>
                </a:ext>
              </a:extLst>
            </p:cNvPr>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43" name="object 5">
              <a:extLst>
                <a:ext uri="{FF2B5EF4-FFF2-40B4-BE49-F238E27FC236}">
                  <a16:creationId xmlns:a16="http://schemas.microsoft.com/office/drawing/2014/main" id="{29CBABB5-8138-4854-B4AD-42EC2088BC4F}"/>
                </a:ext>
              </a:extLst>
            </p:cNvPr>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44" name="object 6">
              <a:extLst>
                <a:ext uri="{FF2B5EF4-FFF2-40B4-BE49-F238E27FC236}">
                  <a16:creationId xmlns:a16="http://schemas.microsoft.com/office/drawing/2014/main" id="{684AC0F2-040E-4527-81DE-A5F6E57080CC}"/>
                </a:ext>
              </a:extLst>
            </p:cNvPr>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45" name="object 7">
            <a:extLst>
              <a:ext uri="{FF2B5EF4-FFF2-40B4-BE49-F238E27FC236}">
                <a16:creationId xmlns:a16="http://schemas.microsoft.com/office/drawing/2014/main" id="{FB57AEAE-854D-4A25-9177-AC06D4A98719}"/>
              </a:ext>
            </a:extLst>
          </p:cNvPr>
          <p:cNvGrpSpPr/>
          <p:nvPr/>
        </p:nvGrpSpPr>
        <p:grpSpPr>
          <a:xfrm>
            <a:off x="0" y="0"/>
            <a:ext cx="12192000" cy="974090"/>
            <a:chOff x="0" y="0"/>
            <a:chExt cx="12192000" cy="974090"/>
          </a:xfrm>
        </p:grpSpPr>
        <p:sp>
          <p:nvSpPr>
            <p:cNvPr id="46" name="object 8">
              <a:extLst>
                <a:ext uri="{FF2B5EF4-FFF2-40B4-BE49-F238E27FC236}">
                  <a16:creationId xmlns:a16="http://schemas.microsoft.com/office/drawing/2014/main" id="{33ED1DF4-CF80-4E84-8391-B2145A8C0523}"/>
                </a:ext>
              </a:extLst>
            </p:cNvPr>
            <p:cNvSpPr/>
            <p:nvPr/>
          </p:nvSpPr>
          <p:spPr>
            <a:xfrm>
              <a:off x="0" y="0"/>
              <a:ext cx="12191999" cy="973836"/>
            </a:xfrm>
            <a:prstGeom prst="rect">
              <a:avLst/>
            </a:prstGeom>
            <a:blipFill>
              <a:blip r:embed="rId6" cstate="print"/>
              <a:stretch>
                <a:fillRect/>
              </a:stretch>
            </a:blipFill>
          </p:spPr>
          <p:txBody>
            <a:bodyPr wrap="square" lIns="0" tIns="0" rIns="0" bIns="0" rtlCol="0"/>
            <a:lstStyle/>
            <a:p>
              <a:endParaRPr/>
            </a:p>
          </p:txBody>
        </p:sp>
        <p:sp>
          <p:nvSpPr>
            <p:cNvPr id="47" name="object 9">
              <a:extLst>
                <a:ext uri="{FF2B5EF4-FFF2-40B4-BE49-F238E27FC236}">
                  <a16:creationId xmlns:a16="http://schemas.microsoft.com/office/drawing/2014/main" id="{BD2C139C-1B55-4959-9A0D-F264534D2210}"/>
                </a:ext>
              </a:extLst>
            </p:cNvPr>
            <p:cNvSpPr/>
            <p:nvPr/>
          </p:nvSpPr>
          <p:spPr>
            <a:xfrm>
              <a:off x="11503152" y="128015"/>
              <a:ext cx="571500" cy="720852"/>
            </a:xfrm>
            <a:prstGeom prst="rect">
              <a:avLst/>
            </a:prstGeom>
            <a:blipFill>
              <a:blip r:embed="rId7" cstate="print"/>
              <a:stretch>
                <a:fillRect/>
              </a:stretch>
            </a:blipFill>
          </p:spPr>
          <p:txBody>
            <a:bodyPr wrap="square" lIns="0" tIns="0" rIns="0" bIns="0" rtlCol="0"/>
            <a:lstStyle/>
            <a:p>
              <a:endParaRPr/>
            </a:p>
          </p:txBody>
        </p:sp>
        <p:sp>
          <p:nvSpPr>
            <p:cNvPr id="48" name="object 10">
              <a:extLst>
                <a:ext uri="{FF2B5EF4-FFF2-40B4-BE49-F238E27FC236}">
                  <a16:creationId xmlns:a16="http://schemas.microsoft.com/office/drawing/2014/main" id="{271583E1-9545-422B-89CC-42B47DF27ADD}"/>
                </a:ext>
              </a:extLst>
            </p:cNvPr>
            <p:cNvSpPr/>
            <p:nvPr/>
          </p:nvSpPr>
          <p:spPr>
            <a:xfrm>
              <a:off x="778763" y="690372"/>
              <a:ext cx="2924556" cy="240791"/>
            </a:xfrm>
            <a:prstGeom prst="rect">
              <a:avLst/>
            </a:prstGeom>
            <a:blipFill>
              <a:blip r:embed="rId8" cstate="print"/>
              <a:stretch>
                <a:fillRect/>
              </a:stretch>
            </a:blipFill>
          </p:spPr>
          <p:txBody>
            <a:bodyPr wrap="square" lIns="0" tIns="0" rIns="0" bIns="0" rtlCol="0"/>
            <a:lstStyle/>
            <a:p>
              <a:endParaRPr/>
            </a:p>
          </p:txBody>
        </p:sp>
      </p:grpSp>
      <p:sp>
        <p:nvSpPr>
          <p:cNvPr id="49" name="object 11">
            <a:extLst>
              <a:ext uri="{FF2B5EF4-FFF2-40B4-BE49-F238E27FC236}">
                <a16:creationId xmlns:a16="http://schemas.microsoft.com/office/drawing/2014/main" id="{B01C1913-FEC6-4DAB-B6BD-B6A257878F5E}"/>
              </a:ext>
            </a:extLst>
          </p:cNvPr>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50" name="object 12">
            <a:extLst>
              <a:ext uri="{FF2B5EF4-FFF2-40B4-BE49-F238E27FC236}">
                <a16:creationId xmlns:a16="http://schemas.microsoft.com/office/drawing/2014/main" id="{5F193895-4930-4AF8-BC00-91ED84271F62}"/>
              </a:ext>
            </a:extLst>
          </p:cNvPr>
          <p:cNvSpPr/>
          <p:nvPr/>
        </p:nvSpPr>
        <p:spPr>
          <a:xfrm>
            <a:off x="882396" y="100584"/>
            <a:ext cx="3038855" cy="850392"/>
          </a:xfrm>
          <a:prstGeom prst="rect">
            <a:avLst/>
          </a:prstGeom>
          <a:blipFill>
            <a:blip r:embed="rId9" cstate="print"/>
            <a:stretch>
              <a:fillRect/>
            </a:stretch>
          </a:blipFill>
        </p:spPr>
        <p:txBody>
          <a:bodyPr wrap="square" lIns="0" tIns="0" rIns="0" bIns="0" rtlCol="0"/>
          <a:lstStyle/>
          <a:p>
            <a:endParaRPr/>
          </a:p>
        </p:txBody>
      </p:sp>
      <p:sp>
        <p:nvSpPr>
          <p:cNvPr id="51" name="object 13">
            <a:extLst>
              <a:ext uri="{FF2B5EF4-FFF2-40B4-BE49-F238E27FC236}">
                <a16:creationId xmlns:a16="http://schemas.microsoft.com/office/drawing/2014/main" id="{87DE34BE-E6BA-4FCC-9439-FAB37E69D71B}"/>
              </a:ext>
            </a:extLst>
          </p:cNvPr>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52" name="object 14">
            <a:extLst>
              <a:ext uri="{FF2B5EF4-FFF2-40B4-BE49-F238E27FC236}">
                <a16:creationId xmlns:a16="http://schemas.microsoft.com/office/drawing/2014/main" id="{16EB8B4F-AECE-4E98-92D4-67202DB6DDAD}"/>
              </a:ext>
            </a:extLst>
          </p:cNvPr>
          <p:cNvGrpSpPr/>
          <p:nvPr/>
        </p:nvGrpSpPr>
        <p:grpSpPr>
          <a:xfrm>
            <a:off x="0" y="0"/>
            <a:ext cx="12192000" cy="974090"/>
            <a:chOff x="0" y="0"/>
            <a:chExt cx="12192000" cy="974090"/>
          </a:xfrm>
        </p:grpSpPr>
        <p:sp>
          <p:nvSpPr>
            <p:cNvPr id="53" name="object 15">
              <a:extLst>
                <a:ext uri="{FF2B5EF4-FFF2-40B4-BE49-F238E27FC236}">
                  <a16:creationId xmlns:a16="http://schemas.microsoft.com/office/drawing/2014/main" id="{14AF59C2-04C5-49B7-9B96-8EEBFE44C175}"/>
                </a:ext>
              </a:extLst>
            </p:cNvPr>
            <p:cNvSpPr/>
            <p:nvPr/>
          </p:nvSpPr>
          <p:spPr>
            <a:xfrm>
              <a:off x="0" y="0"/>
              <a:ext cx="12191999" cy="973836"/>
            </a:xfrm>
            <a:prstGeom prst="rect">
              <a:avLst/>
            </a:prstGeom>
            <a:blipFill>
              <a:blip r:embed="rId10" cstate="print"/>
              <a:stretch>
                <a:fillRect/>
              </a:stretch>
            </a:blipFill>
          </p:spPr>
          <p:txBody>
            <a:bodyPr wrap="square" lIns="0" tIns="0" rIns="0" bIns="0" rtlCol="0"/>
            <a:lstStyle/>
            <a:p>
              <a:endParaRPr/>
            </a:p>
          </p:txBody>
        </p:sp>
        <p:sp>
          <p:nvSpPr>
            <p:cNvPr id="54" name="object 16">
              <a:extLst>
                <a:ext uri="{FF2B5EF4-FFF2-40B4-BE49-F238E27FC236}">
                  <a16:creationId xmlns:a16="http://schemas.microsoft.com/office/drawing/2014/main" id="{44C0F627-620D-4CDF-9C79-D75F3F6EE4B5}"/>
                </a:ext>
              </a:extLst>
            </p:cNvPr>
            <p:cNvSpPr/>
            <p:nvPr/>
          </p:nvSpPr>
          <p:spPr>
            <a:xfrm>
              <a:off x="11503152" y="128015"/>
              <a:ext cx="571500" cy="719327"/>
            </a:xfrm>
            <a:prstGeom prst="rect">
              <a:avLst/>
            </a:prstGeom>
            <a:blipFill>
              <a:blip r:embed="rId7" cstate="print"/>
              <a:stretch>
                <a:fillRect/>
              </a:stretch>
            </a:blipFill>
          </p:spPr>
          <p:txBody>
            <a:bodyPr wrap="square" lIns="0" tIns="0" rIns="0" bIns="0" rtlCol="0"/>
            <a:lstStyle/>
            <a:p>
              <a:endParaRPr/>
            </a:p>
          </p:txBody>
        </p:sp>
        <p:sp>
          <p:nvSpPr>
            <p:cNvPr id="55" name="object 17">
              <a:extLst>
                <a:ext uri="{FF2B5EF4-FFF2-40B4-BE49-F238E27FC236}">
                  <a16:creationId xmlns:a16="http://schemas.microsoft.com/office/drawing/2014/main" id="{E975E061-C1E5-4CBB-9C46-AD3CD627D104}"/>
                </a:ext>
              </a:extLst>
            </p:cNvPr>
            <p:cNvSpPr/>
            <p:nvPr/>
          </p:nvSpPr>
          <p:spPr>
            <a:xfrm>
              <a:off x="778763" y="690372"/>
              <a:ext cx="2924556" cy="239267"/>
            </a:xfrm>
            <a:prstGeom prst="rect">
              <a:avLst/>
            </a:prstGeom>
            <a:blipFill>
              <a:blip r:embed="rId8" cstate="print"/>
              <a:stretch>
                <a:fillRect/>
              </a:stretch>
            </a:blipFill>
          </p:spPr>
          <p:txBody>
            <a:bodyPr wrap="square" lIns="0" tIns="0" rIns="0" bIns="0" rtlCol="0"/>
            <a:lstStyle/>
            <a:p>
              <a:endParaRPr/>
            </a:p>
          </p:txBody>
        </p:sp>
      </p:grpSp>
      <p:sp>
        <p:nvSpPr>
          <p:cNvPr id="56" name="object 18">
            <a:extLst>
              <a:ext uri="{FF2B5EF4-FFF2-40B4-BE49-F238E27FC236}">
                <a16:creationId xmlns:a16="http://schemas.microsoft.com/office/drawing/2014/main" id="{8F88A017-7B58-484E-B5D6-5B32E7957596}"/>
              </a:ext>
            </a:extLst>
          </p:cNvPr>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57" name="object 19">
            <a:extLst>
              <a:ext uri="{FF2B5EF4-FFF2-40B4-BE49-F238E27FC236}">
                <a16:creationId xmlns:a16="http://schemas.microsoft.com/office/drawing/2014/main" id="{AC8B01CC-AF4E-45E2-BCFC-82FA8E3E409A}"/>
              </a:ext>
            </a:extLst>
          </p:cNvPr>
          <p:cNvSpPr/>
          <p:nvPr/>
        </p:nvSpPr>
        <p:spPr>
          <a:xfrm>
            <a:off x="883919" y="73152"/>
            <a:ext cx="3403091" cy="899160"/>
          </a:xfrm>
          <a:prstGeom prst="rect">
            <a:avLst/>
          </a:prstGeom>
          <a:blipFill>
            <a:blip r:embed="rId9" cstate="print"/>
            <a:stretch>
              <a:fillRect/>
            </a:stretch>
          </a:blipFill>
        </p:spPr>
        <p:txBody>
          <a:bodyPr wrap="square" lIns="0" tIns="0" rIns="0" bIns="0" rtlCol="0"/>
          <a:lstStyle/>
          <a:p>
            <a:endParaRPr/>
          </a:p>
        </p:txBody>
      </p:sp>
      <p:sp>
        <p:nvSpPr>
          <p:cNvPr id="58" name="object 20">
            <a:extLst>
              <a:ext uri="{FF2B5EF4-FFF2-40B4-BE49-F238E27FC236}">
                <a16:creationId xmlns:a16="http://schemas.microsoft.com/office/drawing/2014/main" id="{3BA4C5DC-97A3-498D-890D-AA8580F76C03}"/>
              </a:ext>
            </a:extLst>
          </p:cNvPr>
          <p:cNvSpPr txBox="1"/>
          <p:nvPr/>
        </p:nvSpPr>
        <p:spPr>
          <a:xfrm>
            <a:off x="897255" y="107315"/>
            <a:ext cx="2614930" cy="688975"/>
          </a:xfrm>
          <a:prstGeom prst="rect">
            <a:avLst/>
          </a:prstGeom>
        </p:spPr>
        <p:txBody>
          <a:bodyPr vert="horz" wrap="square" lIns="0" tIns="12065" rIns="0" bIns="0" rtlCol="0">
            <a:spAutoFit/>
          </a:bodyPr>
          <a:lstStyle/>
          <a:p>
            <a:pPr marL="12700">
              <a:lnSpc>
                <a:spcPct val="100000"/>
              </a:lnSpc>
              <a:spcBef>
                <a:spcPts val="95"/>
              </a:spcBef>
            </a:pPr>
            <a:r>
              <a:rPr sz="2200" dirty="0">
                <a:solidFill>
                  <a:srgbClr val="FFFFFF"/>
                </a:solidFill>
                <a:effectLst>
                  <a:outerShdw blurRad="38100" dist="38100" dir="2700000" algn="tl">
                    <a:srgbClr val="000000">
                      <a:alpha val="43137"/>
                    </a:srgbClr>
                  </a:outerShdw>
                </a:effectLst>
                <a:uFillTx/>
                <a:latin typeface="Times New Roman" panose="02020603050405020304" charset="0"/>
                <a:ea typeface="宋体" panose="02010600030101010101" pitchFamily="2" charset="-122"/>
                <a:cs typeface="Times New Roman" panose="02020603050405020304" charset="0"/>
              </a:rPr>
              <a:t>C</a:t>
            </a:r>
            <a:r>
              <a:rPr lang="en-US" sz="2200" dirty="0">
                <a:solidFill>
                  <a:srgbClr val="FFFFFF"/>
                </a:solidFill>
                <a:effectLst>
                  <a:outerShdw blurRad="38100" dist="38100" dir="2700000" algn="tl">
                    <a:srgbClr val="000000">
                      <a:alpha val="43137"/>
                    </a:srgbClr>
                  </a:outerShdw>
                </a:effectLst>
                <a:uFillTx/>
                <a:latin typeface="Times New Roman" panose="02020603050405020304" charset="0"/>
                <a:ea typeface="宋体" panose="02010600030101010101" pitchFamily="2" charset="-122"/>
                <a:cs typeface="Times New Roman" panose="02020603050405020304" charset="0"/>
              </a:rPr>
              <a:t>hongqing University  of  Technology</a:t>
            </a:r>
            <a:r>
              <a:rPr lang="en-US" sz="2200" dirty="0">
                <a:solidFill>
                  <a:srgbClr val="FFFFFF"/>
                </a:solidFill>
                <a:uFillTx/>
                <a:latin typeface="Times New Roman" panose="02020603050405020304" charset="0"/>
                <a:ea typeface="宋体" panose="02010600030101010101" pitchFamily="2" charset="-122"/>
                <a:cs typeface="Times New Roman" panose="02020603050405020304" charset="0"/>
              </a:rPr>
              <a:t> </a:t>
            </a:r>
          </a:p>
        </p:txBody>
      </p:sp>
      <p:sp>
        <p:nvSpPr>
          <p:cNvPr id="59" name="object 21">
            <a:extLst>
              <a:ext uri="{FF2B5EF4-FFF2-40B4-BE49-F238E27FC236}">
                <a16:creationId xmlns:a16="http://schemas.microsoft.com/office/drawing/2014/main" id="{D5A0893F-A48E-43AF-A7BE-CEE15633B25A}"/>
              </a:ext>
            </a:extLst>
          </p:cNvPr>
          <p:cNvSpPr txBox="1"/>
          <p:nvPr/>
        </p:nvSpPr>
        <p:spPr>
          <a:xfrm>
            <a:off x="9697720" y="11430"/>
            <a:ext cx="2256155" cy="826135"/>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Times New Roman" panose="02020603050405020304" charset="0"/>
                <a:cs typeface="Times New Roman" panose="02020603050405020304" charset="0"/>
              </a:rPr>
              <a:t>ATAI</a:t>
            </a:r>
            <a:endParaRPr sz="1500">
              <a:latin typeface="Times New Roman" panose="02020603050405020304" charset="0"/>
              <a:cs typeface="Times New Roman" panose="02020603050405020304" charset="0"/>
            </a:endParaRPr>
          </a:p>
          <a:p>
            <a:pPr marL="12700" marR="5080" algn="ctr">
              <a:lnSpc>
                <a:spcPct val="100000"/>
              </a:lnSpc>
              <a:spcBef>
                <a:spcPts val="125"/>
              </a:spcBef>
            </a:pPr>
            <a:r>
              <a:rPr sz="1800" spc="-215" dirty="0">
                <a:solidFill>
                  <a:srgbClr val="D9D9D9"/>
                </a:solidFill>
                <a:latin typeface="Times New Roman" panose="02020603050405020304" charset="0"/>
                <a:cs typeface="Times New Roman" panose="02020603050405020304" charset="0"/>
              </a:rPr>
              <a:t>Advanced</a:t>
            </a:r>
            <a:r>
              <a:rPr sz="1800" spc="-500" dirty="0">
                <a:solidFill>
                  <a:srgbClr val="D9D9D9"/>
                </a:solidFill>
                <a:latin typeface="Times New Roman" panose="02020603050405020304" charset="0"/>
                <a:cs typeface="Times New Roman" panose="02020603050405020304" charset="0"/>
              </a:rPr>
              <a:t> </a:t>
            </a:r>
            <a:r>
              <a:rPr lang="en-US" sz="1800" spc="-500" dirty="0">
                <a:solidFill>
                  <a:srgbClr val="D9D9D9"/>
                </a:solidFill>
                <a:latin typeface="Times New Roman" panose="02020603050405020304" charset="0"/>
                <a:cs typeface="Times New Roman" panose="02020603050405020304" charset="0"/>
              </a:rPr>
              <a:t>              </a:t>
            </a:r>
            <a:r>
              <a:rPr lang="en-US" sz="1800" spc="-220" dirty="0">
                <a:solidFill>
                  <a:srgbClr val="D9D9D9"/>
                </a:solidFill>
                <a:latin typeface="Times New Roman" panose="02020603050405020304" charset="0"/>
                <a:cs typeface="Times New Roman" panose="02020603050405020304" charset="0"/>
              </a:rPr>
              <a:t>  </a:t>
            </a:r>
            <a:r>
              <a:rPr spc="-220" dirty="0">
                <a:solidFill>
                  <a:srgbClr val="D9D9D9"/>
                </a:solidFill>
                <a:latin typeface="Times New Roman" panose="02020603050405020304" charset="0"/>
                <a:cs typeface="Times New Roman" panose="02020603050405020304" charset="0"/>
                <a:sym typeface="+mn-ea"/>
              </a:rPr>
              <a:t>Technique</a:t>
            </a:r>
            <a:r>
              <a:rPr lang="en-US" sz="1800" spc="-220" dirty="0">
                <a:solidFill>
                  <a:srgbClr val="D9D9D9"/>
                </a:solidFill>
                <a:latin typeface="Times New Roman" panose="02020603050405020304" charset="0"/>
                <a:cs typeface="Times New Roman" panose="02020603050405020304" charset="0"/>
              </a:rPr>
              <a:t>  </a:t>
            </a:r>
            <a:r>
              <a:rPr sz="1800" spc="-220" dirty="0">
                <a:solidFill>
                  <a:srgbClr val="D9D9D9"/>
                </a:solidFill>
                <a:latin typeface="Times New Roman" panose="02020603050405020304" charset="0"/>
                <a:cs typeface="Times New Roman" panose="02020603050405020304" charset="0"/>
              </a:rPr>
              <a:t>of </a:t>
            </a:r>
            <a:r>
              <a:rPr sz="1800" spc="-80" dirty="0">
                <a:solidFill>
                  <a:srgbClr val="D9D9D9"/>
                </a:solidFill>
                <a:latin typeface="Times New Roman" panose="02020603050405020304" charset="0"/>
                <a:cs typeface="Times New Roman" panose="02020603050405020304" charset="0"/>
              </a:rPr>
              <a:t> </a:t>
            </a:r>
            <a:r>
              <a:rPr sz="1800" spc="-180" dirty="0">
                <a:solidFill>
                  <a:srgbClr val="D9D9D9"/>
                </a:solidFill>
                <a:latin typeface="Times New Roman" panose="02020603050405020304" charset="0"/>
                <a:cs typeface="Times New Roman" panose="02020603050405020304" charset="0"/>
              </a:rPr>
              <a:t>Artificial</a:t>
            </a:r>
            <a:r>
              <a:rPr sz="1800" spc="75" dirty="0">
                <a:solidFill>
                  <a:srgbClr val="D9D9D9"/>
                </a:solidFill>
                <a:latin typeface="Times New Roman" panose="02020603050405020304" charset="0"/>
                <a:cs typeface="Times New Roman" panose="02020603050405020304" charset="0"/>
              </a:rPr>
              <a:t> </a:t>
            </a:r>
            <a:r>
              <a:rPr sz="1800" spc="-190" dirty="0">
                <a:solidFill>
                  <a:srgbClr val="D9D9D9"/>
                </a:solidFill>
                <a:latin typeface="Times New Roman" panose="02020603050405020304" charset="0"/>
                <a:cs typeface="Times New Roman" panose="02020603050405020304" charset="0"/>
              </a:rPr>
              <a:t>Intelligence</a:t>
            </a:r>
            <a:endParaRPr sz="1800">
              <a:latin typeface="Times New Roman" panose="02020603050405020304" charset="0"/>
              <a:cs typeface="Times New Roman" panose="02020603050405020304" charset="0"/>
            </a:endParaRPr>
          </a:p>
        </p:txBody>
      </p:sp>
      <p:sp>
        <p:nvSpPr>
          <p:cNvPr id="60" name="object 31">
            <a:extLst>
              <a:ext uri="{FF2B5EF4-FFF2-40B4-BE49-F238E27FC236}">
                <a16:creationId xmlns:a16="http://schemas.microsoft.com/office/drawing/2014/main" id="{1C6B0B74-8003-474A-BF84-126690DBE6C5}"/>
              </a:ext>
            </a:extLst>
          </p:cNvPr>
          <p:cNvSpPr/>
          <p:nvPr/>
        </p:nvSpPr>
        <p:spPr>
          <a:xfrm>
            <a:off x="10754868" y="5894831"/>
            <a:ext cx="1437131" cy="963165"/>
          </a:xfrm>
          <a:prstGeom prst="rect">
            <a:avLst/>
          </a:prstGeom>
          <a:blipFill>
            <a:blip r:embed="rId11" cstate="print"/>
            <a:stretch>
              <a:fillRect/>
            </a:stretch>
          </a:blipFill>
        </p:spPr>
        <p:txBody>
          <a:bodyPr wrap="square" lIns="0" tIns="0" rIns="0" bIns="0" rtlCol="0"/>
          <a:lstStyle/>
          <a:p>
            <a:endParaRPr/>
          </a:p>
        </p:txBody>
      </p:sp>
      <p:sp>
        <p:nvSpPr>
          <p:cNvPr id="61" name="object 32">
            <a:extLst>
              <a:ext uri="{FF2B5EF4-FFF2-40B4-BE49-F238E27FC236}">
                <a16:creationId xmlns:a16="http://schemas.microsoft.com/office/drawing/2014/main" id="{352B6886-9513-449B-832D-B51D2FA96173}"/>
              </a:ext>
            </a:extLst>
          </p:cNvPr>
          <p:cNvSpPr txBox="1"/>
          <p:nvPr/>
        </p:nvSpPr>
        <p:spPr>
          <a:xfrm>
            <a:off x="11168888" y="6501790"/>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888888"/>
                </a:solidFill>
                <a:latin typeface="Arial" panose="020B0604020202020204"/>
                <a:cs typeface="Arial" panose="020B0604020202020204"/>
              </a:rPr>
              <a:t>1</a:t>
            </a:r>
            <a:endParaRPr sz="1200">
              <a:latin typeface="Arial" panose="020B0604020202020204"/>
              <a:cs typeface="Arial" panose="020B0604020202020204"/>
            </a:endParaRPr>
          </a:p>
        </p:txBody>
      </p:sp>
      <p:sp>
        <p:nvSpPr>
          <p:cNvPr id="62" name="object 33">
            <a:extLst>
              <a:ext uri="{FF2B5EF4-FFF2-40B4-BE49-F238E27FC236}">
                <a16:creationId xmlns:a16="http://schemas.microsoft.com/office/drawing/2014/main" id="{2A7402F5-7782-48EC-ADD6-54FEE4F4CCCB}"/>
              </a:ext>
            </a:extLst>
          </p:cNvPr>
          <p:cNvSpPr/>
          <p:nvPr/>
        </p:nvSpPr>
        <p:spPr>
          <a:xfrm>
            <a:off x="495300" y="5871971"/>
            <a:ext cx="827532" cy="829056"/>
          </a:xfrm>
          <a:prstGeom prst="rect">
            <a:avLst/>
          </a:prstGeom>
          <a:blipFill>
            <a:blip r:embed="rId12" cstate="print"/>
            <a:stretch>
              <a:fillRect/>
            </a:stretch>
          </a:blipFill>
        </p:spPr>
        <p:txBody>
          <a:bodyPr wrap="square" lIns="0" tIns="0" rIns="0" bIns="0" rtlCol="0"/>
          <a:lstStyle/>
          <a:p>
            <a:endParaRPr/>
          </a:p>
        </p:txBody>
      </p:sp>
      <p:sp>
        <p:nvSpPr>
          <p:cNvPr id="63" name="object 34">
            <a:extLst>
              <a:ext uri="{FF2B5EF4-FFF2-40B4-BE49-F238E27FC236}">
                <a16:creationId xmlns:a16="http://schemas.microsoft.com/office/drawing/2014/main" id="{2B2794EE-1F16-4938-9B0E-FF003BAE1318}"/>
              </a:ext>
            </a:extLst>
          </p:cNvPr>
          <p:cNvSpPr/>
          <p:nvPr/>
        </p:nvSpPr>
        <p:spPr>
          <a:xfrm>
            <a:off x="1580388" y="5882640"/>
            <a:ext cx="821436" cy="812291"/>
          </a:xfrm>
          <a:prstGeom prst="rect">
            <a:avLst/>
          </a:prstGeom>
          <a:blipFill>
            <a:blip r:embed="rId13" cstate="print"/>
            <a:stretch>
              <a:fillRect/>
            </a:stretch>
          </a:blipFill>
        </p:spPr>
        <p:txBody>
          <a:bodyPr wrap="square" lIns="0" tIns="0" rIns="0" bIns="0" rtlCol="0"/>
          <a:lstStyle/>
          <a:p>
            <a:endParaRPr/>
          </a:p>
        </p:txBody>
      </p:sp>
      <p:sp>
        <p:nvSpPr>
          <p:cNvPr id="64" name="object 35">
            <a:extLst>
              <a:ext uri="{FF2B5EF4-FFF2-40B4-BE49-F238E27FC236}">
                <a16:creationId xmlns:a16="http://schemas.microsoft.com/office/drawing/2014/main" id="{8B556C3C-AA4E-40E4-9DA8-F734F52A2F62}"/>
              </a:ext>
            </a:extLst>
          </p:cNvPr>
          <p:cNvSpPr/>
          <p:nvPr/>
        </p:nvSpPr>
        <p:spPr>
          <a:xfrm>
            <a:off x="2703576" y="6024371"/>
            <a:ext cx="1260348" cy="681228"/>
          </a:xfrm>
          <a:prstGeom prst="rect">
            <a:avLst/>
          </a:prstGeom>
          <a:blipFill>
            <a:blip r:embed="rId14" cstate="print"/>
            <a:stretch>
              <a:fillRect/>
            </a:stretch>
          </a:blipFill>
        </p:spPr>
        <p:txBody>
          <a:bodyPr wrap="square" lIns="0" tIns="0" rIns="0" bIns="0" rtlCol="0"/>
          <a:lstStyle/>
          <a:p>
            <a:endParaRPr/>
          </a:p>
        </p:txBody>
      </p:sp>
      <p:sp>
        <p:nvSpPr>
          <p:cNvPr id="65" name="object 36">
            <a:extLst>
              <a:ext uri="{FF2B5EF4-FFF2-40B4-BE49-F238E27FC236}">
                <a16:creationId xmlns:a16="http://schemas.microsoft.com/office/drawing/2014/main" id="{A6C492CF-660D-4AB7-81D8-71EA7D25511F}"/>
              </a:ext>
            </a:extLst>
          </p:cNvPr>
          <p:cNvSpPr/>
          <p:nvPr/>
        </p:nvSpPr>
        <p:spPr>
          <a:xfrm>
            <a:off x="4287011" y="5926834"/>
            <a:ext cx="836676" cy="827530"/>
          </a:xfrm>
          <a:prstGeom prst="rect">
            <a:avLst/>
          </a:prstGeom>
          <a:blipFill>
            <a:blip r:embed="rId15" cstate="print"/>
            <a:stretch>
              <a:fillRect/>
            </a:stretch>
          </a:blipFill>
        </p:spPr>
        <p:txBody>
          <a:bodyPr wrap="square" lIns="0" tIns="0" rIns="0" bIns="0" rtlCol="0"/>
          <a:lstStyle/>
          <a:p>
            <a:endParaRPr/>
          </a:p>
        </p:txBody>
      </p:sp>
      <p:sp>
        <p:nvSpPr>
          <p:cNvPr id="66" name="object 37">
            <a:extLst>
              <a:ext uri="{FF2B5EF4-FFF2-40B4-BE49-F238E27FC236}">
                <a16:creationId xmlns:a16="http://schemas.microsoft.com/office/drawing/2014/main" id="{DD155C65-7A39-4E20-AA85-107070E919E0}"/>
              </a:ext>
            </a:extLst>
          </p:cNvPr>
          <p:cNvSpPr txBox="1"/>
          <p:nvPr/>
        </p:nvSpPr>
        <p:spPr>
          <a:xfrm>
            <a:off x="8215929" y="5971297"/>
            <a:ext cx="2919894" cy="38163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F4E79"/>
                </a:solidFill>
                <a:latin typeface="Times New Roman" panose="02020603050405020304"/>
                <a:cs typeface="Times New Roman" panose="02020603050405020304"/>
              </a:rPr>
              <a:t>Reported </a:t>
            </a:r>
            <a:r>
              <a:rPr sz="2400" b="1" dirty="0">
                <a:solidFill>
                  <a:srgbClr val="1F4E79"/>
                </a:solidFill>
                <a:latin typeface="Times New Roman" panose="02020603050405020304"/>
                <a:cs typeface="Times New Roman" panose="02020603050405020304"/>
              </a:rPr>
              <a:t>by </a:t>
            </a:r>
            <a:r>
              <a:rPr lang="en-US" sz="2400" b="1" spc="-25" dirty="0">
                <a:solidFill>
                  <a:srgbClr val="1F4E79"/>
                </a:solidFill>
                <a:latin typeface="Times New Roman" panose="02020603050405020304"/>
                <a:cs typeface="Times New Roman" panose="02020603050405020304"/>
              </a:rPr>
              <a:t> H</a:t>
            </a:r>
            <a:r>
              <a:rPr lang="en-US" altLang="zh-CN" sz="2400" b="1" spc="-25" dirty="0">
                <a:solidFill>
                  <a:srgbClr val="1F4E79"/>
                </a:solidFill>
                <a:latin typeface="Times New Roman" panose="02020603050405020304"/>
                <a:cs typeface="Times New Roman" panose="02020603050405020304"/>
              </a:rPr>
              <a:t>ao Liu</a:t>
            </a:r>
            <a:endParaRPr lang="en-US" sz="2400" dirty="0">
              <a:latin typeface="Times New Roman" panose="02020603050405020304"/>
              <a:cs typeface="Times New Roman" panose="02020603050405020304"/>
            </a:endParaRPr>
          </a:p>
        </p:txBody>
      </p:sp>
      <p:sp>
        <p:nvSpPr>
          <p:cNvPr id="67" name="object 38">
            <a:extLst>
              <a:ext uri="{FF2B5EF4-FFF2-40B4-BE49-F238E27FC236}">
                <a16:creationId xmlns:a16="http://schemas.microsoft.com/office/drawing/2014/main" id="{FD29FFF7-D2AA-4C1C-B724-8130164E48D8}"/>
              </a:ext>
            </a:extLst>
          </p:cNvPr>
          <p:cNvSpPr txBox="1"/>
          <p:nvPr/>
        </p:nvSpPr>
        <p:spPr>
          <a:xfrm>
            <a:off x="171322" y="1323886"/>
            <a:ext cx="11772265" cy="975995"/>
          </a:xfrm>
          <a:prstGeom prst="rect">
            <a:avLst/>
          </a:prstGeom>
        </p:spPr>
        <p:txBody>
          <a:bodyPr vert="horz" wrap="square" lIns="0" tIns="12065" rIns="0" bIns="0" rtlCol="0">
            <a:noAutofit/>
          </a:bodyPr>
          <a:lstStyle/>
          <a:p>
            <a:pPr algn="ctr"/>
            <a:r>
              <a:rPr lang="en-US" altLang="zh-CN" sz="2800" b="1" dirty="0">
                <a:solidFill>
                  <a:schemeClr val="accent1"/>
                </a:solidFill>
                <a:effectLst>
                  <a:innerShdw blurRad="63500" dist="50800" dir="18900000">
                    <a:prstClr val="black">
                      <a:alpha val="50000"/>
                    </a:prstClr>
                  </a:innerShdw>
                </a:effectLst>
                <a:latin typeface="Times New Roman" panose="02020603050405020304"/>
                <a:cs typeface="Times New Roman" panose="02020603050405020304"/>
              </a:rPr>
              <a:t>Bridging Textual-Collaborative Gap through Semantic Codes for Sequential Recommendation</a:t>
            </a:r>
          </a:p>
        </p:txBody>
      </p:sp>
      <p:sp>
        <p:nvSpPr>
          <p:cNvPr id="68" name="文本框 67">
            <a:extLst>
              <a:ext uri="{FF2B5EF4-FFF2-40B4-BE49-F238E27FC236}">
                <a16:creationId xmlns:a16="http://schemas.microsoft.com/office/drawing/2014/main" id="{196E01CD-35CE-4DA9-BF68-9E9D1D3B03D4}"/>
              </a:ext>
            </a:extLst>
          </p:cNvPr>
          <p:cNvSpPr txBox="1"/>
          <p:nvPr/>
        </p:nvSpPr>
        <p:spPr>
          <a:xfrm>
            <a:off x="2990595" y="5202983"/>
            <a:ext cx="6573775" cy="369332"/>
          </a:xfrm>
          <a:prstGeom prst="rect">
            <a:avLst/>
          </a:prstGeom>
          <a:noFill/>
        </p:spPr>
        <p:txBody>
          <a:bodyPr wrap="square" rtlCol="0">
            <a:spAutoFit/>
          </a:bodyPr>
          <a:lstStyle/>
          <a:p>
            <a:pPr algn="ctr"/>
            <a:r>
              <a:rPr lang="en-US" altLang="zh-CN" dirty="0">
                <a:cs typeface="+mn-lt"/>
              </a:rPr>
              <a:t>Code: </a:t>
            </a:r>
            <a:r>
              <a:rPr lang="en-US" altLang="zh-CN" dirty="0">
                <a:solidFill>
                  <a:srgbClr val="000000"/>
                </a:solidFill>
                <a:latin typeface="NimbusRomNo9L-Regu"/>
              </a:rPr>
              <a:t>https://github.com/RUCAIBox/CCFRec</a:t>
            </a:r>
          </a:p>
        </p:txBody>
      </p:sp>
      <p:sp>
        <p:nvSpPr>
          <p:cNvPr id="69" name="object 39">
            <a:extLst>
              <a:ext uri="{FF2B5EF4-FFF2-40B4-BE49-F238E27FC236}">
                <a16:creationId xmlns:a16="http://schemas.microsoft.com/office/drawing/2014/main" id="{971FE2C5-AE76-45C5-94EB-69CA463EE491}"/>
              </a:ext>
            </a:extLst>
          </p:cNvPr>
          <p:cNvSpPr txBox="1"/>
          <p:nvPr/>
        </p:nvSpPr>
        <p:spPr>
          <a:xfrm>
            <a:off x="9564370" y="5547995"/>
            <a:ext cx="1938655" cy="257810"/>
          </a:xfrm>
          <a:prstGeom prst="rect">
            <a:avLst/>
          </a:prstGeom>
        </p:spPr>
        <p:txBody>
          <a:bodyPr vert="horz" wrap="square" lIns="0" tIns="12065" rIns="0" bIns="0" rtlCol="0">
            <a:spAutoFit/>
          </a:bodyPr>
          <a:lstStyle/>
          <a:p>
            <a:pPr marL="12700">
              <a:lnSpc>
                <a:spcPct val="100000"/>
              </a:lnSpc>
              <a:spcBef>
                <a:spcPts val="95"/>
              </a:spcBef>
            </a:pPr>
            <a:r>
              <a:rPr sz="1600" b="1" spc="150" dirty="0">
                <a:solidFill>
                  <a:srgbClr val="1F4E79"/>
                </a:solidFill>
                <a:latin typeface="Times New Roman" panose="02020603050405020304" charset="0"/>
                <a:cs typeface="Times New Roman" panose="02020603050405020304" charset="0"/>
              </a:rPr>
              <a:t>—— </a:t>
            </a:r>
            <a:r>
              <a:rPr lang="en-US" sz="1600" b="1" spc="5" dirty="0">
                <a:solidFill>
                  <a:srgbClr val="1F4E79"/>
                </a:solidFill>
                <a:latin typeface="Times New Roman" panose="02020603050405020304" charset="0"/>
                <a:ea typeface="+mj-ea"/>
                <a:cs typeface="Times New Roman" panose="02020603050405020304" charset="0"/>
              </a:rPr>
              <a:t>KDD ’25</a:t>
            </a:r>
          </a:p>
        </p:txBody>
      </p:sp>
      <p:pic>
        <p:nvPicPr>
          <p:cNvPr id="3" name="图片 2">
            <a:extLst>
              <a:ext uri="{FF2B5EF4-FFF2-40B4-BE49-F238E27FC236}">
                <a16:creationId xmlns:a16="http://schemas.microsoft.com/office/drawing/2014/main" id="{79321267-4A91-4ECB-AFD3-79A4C90771FF}"/>
              </a:ext>
            </a:extLst>
          </p:cNvPr>
          <p:cNvPicPr>
            <a:picLocks noChangeAspect="1"/>
          </p:cNvPicPr>
          <p:nvPr/>
        </p:nvPicPr>
        <p:blipFill>
          <a:blip r:embed="rId16"/>
          <a:stretch>
            <a:fillRect/>
          </a:stretch>
        </p:blipFill>
        <p:spPr>
          <a:xfrm>
            <a:off x="1873711" y="2299881"/>
            <a:ext cx="8367485" cy="270533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sp>
        <p:nvSpPr>
          <p:cNvPr id="10" name="object 10"/>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rPr>
              <a:t>Chongqing</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University  of</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Technology</a:t>
            </a:r>
          </a:p>
        </p:txBody>
      </p:sp>
      <p:sp>
        <p:nvSpPr>
          <p:cNvPr id="11" name="object 11"/>
          <p:cNvSpPr/>
          <p:nvPr/>
        </p:nvSpPr>
        <p:spPr>
          <a:xfrm>
            <a:off x="11782043" y="0"/>
            <a:ext cx="339851" cy="504444"/>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8" name="object 16"/>
          <p:cNvSpPr txBox="1"/>
          <p:nvPr/>
        </p:nvSpPr>
        <p:spPr>
          <a:xfrm>
            <a:off x="4605336" y="-73534"/>
            <a:ext cx="2981325" cy="750570"/>
          </a:xfrm>
          <a:prstGeom prst="rect">
            <a:avLst/>
          </a:prstGeom>
        </p:spPr>
        <p:txBody>
          <a:bodyPr vert="horz" wrap="square" lIns="0" tIns="12065" rIns="0" bIns="0" rtlCol="0">
            <a:no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Experiments</a:t>
            </a:r>
            <a:endParaRPr sz="4000" b="1" spc="-5" dirty="0">
              <a:solidFill>
                <a:srgbClr val="001F5F"/>
              </a:solidFill>
              <a:latin typeface="Times New Roman" panose="02020603050405020304"/>
              <a:cs typeface="Times New Roman" panose="02020603050405020304"/>
            </a:endParaRPr>
          </a:p>
          <a:p>
            <a:pPr marL="12700">
              <a:lnSpc>
                <a:spcPct val="100000"/>
              </a:lnSpc>
              <a:spcBef>
                <a:spcPts val="95"/>
              </a:spcBef>
            </a:pPr>
            <a:endParaRPr sz="4000" b="1" spc="-5" dirty="0">
              <a:solidFill>
                <a:srgbClr val="001F5F"/>
              </a:solidFill>
              <a:latin typeface="Times New Roman" panose="02020603050405020304"/>
              <a:cs typeface="Times New Roman" panose="02020603050405020304"/>
            </a:endParaRPr>
          </a:p>
        </p:txBody>
      </p:sp>
      <p:pic>
        <p:nvPicPr>
          <p:cNvPr id="14" name="图片 13">
            <a:extLst>
              <a:ext uri="{FF2B5EF4-FFF2-40B4-BE49-F238E27FC236}">
                <a16:creationId xmlns:a16="http://schemas.microsoft.com/office/drawing/2014/main" id="{E45FD9FF-9136-4939-B98E-02064FC77ABE}"/>
              </a:ext>
            </a:extLst>
          </p:cNvPr>
          <p:cNvPicPr>
            <a:picLocks noChangeAspect="1"/>
          </p:cNvPicPr>
          <p:nvPr/>
        </p:nvPicPr>
        <p:blipFill>
          <a:blip r:embed="rId6"/>
          <a:stretch>
            <a:fillRect/>
          </a:stretch>
        </p:blipFill>
        <p:spPr>
          <a:xfrm>
            <a:off x="2829621" y="990600"/>
            <a:ext cx="5616427" cy="2232853"/>
          </a:xfrm>
          <a:prstGeom prst="rect">
            <a:avLst/>
          </a:prstGeom>
        </p:spPr>
      </p:pic>
      <p:pic>
        <p:nvPicPr>
          <p:cNvPr id="24" name="图片 23">
            <a:extLst>
              <a:ext uri="{FF2B5EF4-FFF2-40B4-BE49-F238E27FC236}">
                <a16:creationId xmlns:a16="http://schemas.microsoft.com/office/drawing/2014/main" id="{CB382162-3318-416D-A2B3-B28712CD86E7}"/>
              </a:ext>
            </a:extLst>
          </p:cNvPr>
          <p:cNvPicPr>
            <a:picLocks noChangeAspect="1"/>
          </p:cNvPicPr>
          <p:nvPr/>
        </p:nvPicPr>
        <p:blipFill>
          <a:blip r:embed="rId7"/>
          <a:stretch>
            <a:fillRect/>
          </a:stretch>
        </p:blipFill>
        <p:spPr>
          <a:xfrm>
            <a:off x="2667000" y="3634548"/>
            <a:ext cx="5989375" cy="2394128"/>
          </a:xfrm>
          <a:prstGeom prst="rect">
            <a:avLst/>
          </a:prstGeom>
        </p:spPr>
      </p:pic>
    </p:spTree>
    <p:extLst>
      <p:ext uri="{BB962C8B-B14F-4D97-AF65-F5344CB8AC3E}">
        <p14:creationId xmlns:p14="http://schemas.microsoft.com/office/powerpoint/2010/main" val="1981639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sp>
        <p:nvSpPr>
          <p:cNvPr id="10" name="object 10"/>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rPr>
              <a:t>Chongqing</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University  of</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Technology</a:t>
            </a:r>
          </a:p>
        </p:txBody>
      </p:sp>
      <p:sp>
        <p:nvSpPr>
          <p:cNvPr id="11" name="object 11"/>
          <p:cNvSpPr/>
          <p:nvPr/>
        </p:nvSpPr>
        <p:spPr>
          <a:xfrm>
            <a:off x="11782043" y="0"/>
            <a:ext cx="339851" cy="504444"/>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8" name="object 16"/>
          <p:cNvSpPr txBox="1"/>
          <p:nvPr/>
        </p:nvSpPr>
        <p:spPr>
          <a:xfrm>
            <a:off x="4605336" y="-73534"/>
            <a:ext cx="2981325" cy="750570"/>
          </a:xfrm>
          <a:prstGeom prst="rect">
            <a:avLst/>
          </a:prstGeom>
        </p:spPr>
        <p:txBody>
          <a:bodyPr vert="horz" wrap="square" lIns="0" tIns="12065" rIns="0" bIns="0" rtlCol="0">
            <a:no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Experiments</a:t>
            </a:r>
            <a:endParaRPr sz="4000" b="1" spc="-5" dirty="0">
              <a:solidFill>
                <a:srgbClr val="001F5F"/>
              </a:solidFill>
              <a:latin typeface="Times New Roman" panose="02020603050405020304"/>
              <a:cs typeface="Times New Roman" panose="02020603050405020304"/>
            </a:endParaRPr>
          </a:p>
          <a:p>
            <a:pPr marL="12700">
              <a:lnSpc>
                <a:spcPct val="100000"/>
              </a:lnSpc>
              <a:spcBef>
                <a:spcPts val="95"/>
              </a:spcBef>
            </a:pPr>
            <a:endParaRPr sz="4000" b="1" spc="-5" dirty="0">
              <a:solidFill>
                <a:srgbClr val="001F5F"/>
              </a:solidFill>
              <a:latin typeface="Times New Roman" panose="02020603050405020304"/>
              <a:cs typeface="Times New Roman" panose="02020603050405020304"/>
            </a:endParaRPr>
          </a:p>
        </p:txBody>
      </p:sp>
      <p:pic>
        <p:nvPicPr>
          <p:cNvPr id="26" name="图片 25">
            <a:extLst>
              <a:ext uri="{FF2B5EF4-FFF2-40B4-BE49-F238E27FC236}">
                <a16:creationId xmlns:a16="http://schemas.microsoft.com/office/drawing/2014/main" id="{F1E1891A-67FB-46AF-B34A-1ADE1B6C99B3}"/>
              </a:ext>
            </a:extLst>
          </p:cNvPr>
          <p:cNvPicPr>
            <a:picLocks noChangeAspect="1"/>
          </p:cNvPicPr>
          <p:nvPr/>
        </p:nvPicPr>
        <p:blipFill>
          <a:blip r:embed="rId6"/>
          <a:stretch>
            <a:fillRect/>
          </a:stretch>
        </p:blipFill>
        <p:spPr>
          <a:xfrm>
            <a:off x="360247" y="2007747"/>
            <a:ext cx="5715495" cy="2842506"/>
          </a:xfrm>
          <a:prstGeom prst="rect">
            <a:avLst/>
          </a:prstGeom>
        </p:spPr>
      </p:pic>
      <p:pic>
        <p:nvPicPr>
          <p:cNvPr id="14" name="图片 13">
            <a:extLst>
              <a:ext uri="{FF2B5EF4-FFF2-40B4-BE49-F238E27FC236}">
                <a16:creationId xmlns:a16="http://schemas.microsoft.com/office/drawing/2014/main" id="{78D8C728-1D18-4685-B985-32A5CE7435B4}"/>
              </a:ext>
            </a:extLst>
          </p:cNvPr>
          <p:cNvPicPr>
            <a:picLocks noChangeAspect="1"/>
          </p:cNvPicPr>
          <p:nvPr/>
        </p:nvPicPr>
        <p:blipFill>
          <a:blip r:embed="rId7"/>
          <a:stretch>
            <a:fillRect/>
          </a:stretch>
        </p:blipFill>
        <p:spPr>
          <a:xfrm>
            <a:off x="5826760" y="914400"/>
            <a:ext cx="6365240" cy="5471433"/>
          </a:xfrm>
          <a:prstGeom prst="rect">
            <a:avLst/>
          </a:prstGeom>
        </p:spPr>
      </p:pic>
    </p:spTree>
    <p:extLst>
      <p:ext uri="{BB962C8B-B14F-4D97-AF65-F5344CB8AC3E}">
        <p14:creationId xmlns:p14="http://schemas.microsoft.com/office/powerpoint/2010/main" val="2953019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sp>
        <p:nvSpPr>
          <p:cNvPr id="10" name="object 10"/>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rPr>
              <a:t>Chongqing</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University  of</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Technology</a:t>
            </a:r>
          </a:p>
        </p:txBody>
      </p:sp>
      <p:sp>
        <p:nvSpPr>
          <p:cNvPr id="11" name="object 11"/>
          <p:cNvSpPr/>
          <p:nvPr/>
        </p:nvSpPr>
        <p:spPr>
          <a:xfrm>
            <a:off x="11782043" y="0"/>
            <a:ext cx="339851" cy="504444"/>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8" name="object 16"/>
          <p:cNvSpPr txBox="1"/>
          <p:nvPr/>
        </p:nvSpPr>
        <p:spPr>
          <a:xfrm>
            <a:off x="4605336" y="-73534"/>
            <a:ext cx="2981325" cy="750570"/>
          </a:xfrm>
          <a:prstGeom prst="rect">
            <a:avLst/>
          </a:prstGeom>
        </p:spPr>
        <p:txBody>
          <a:bodyPr vert="horz" wrap="square" lIns="0" tIns="12065" rIns="0" bIns="0" rtlCol="0">
            <a:no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Experiments</a:t>
            </a:r>
            <a:endParaRPr sz="4000" b="1" spc="-5" dirty="0">
              <a:solidFill>
                <a:srgbClr val="001F5F"/>
              </a:solidFill>
              <a:latin typeface="Times New Roman" panose="02020603050405020304"/>
              <a:cs typeface="Times New Roman" panose="02020603050405020304"/>
            </a:endParaRPr>
          </a:p>
          <a:p>
            <a:pPr marL="12700">
              <a:lnSpc>
                <a:spcPct val="100000"/>
              </a:lnSpc>
              <a:spcBef>
                <a:spcPts val="95"/>
              </a:spcBef>
            </a:pPr>
            <a:endParaRPr sz="4000" b="1" spc="-5" dirty="0">
              <a:solidFill>
                <a:srgbClr val="001F5F"/>
              </a:solidFill>
              <a:latin typeface="Times New Roman" panose="02020603050405020304"/>
              <a:cs typeface="Times New Roman" panose="02020603050405020304"/>
            </a:endParaRPr>
          </a:p>
        </p:txBody>
      </p:sp>
      <p:pic>
        <p:nvPicPr>
          <p:cNvPr id="9" name="图片 8">
            <a:extLst>
              <a:ext uri="{FF2B5EF4-FFF2-40B4-BE49-F238E27FC236}">
                <a16:creationId xmlns:a16="http://schemas.microsoft.com/office/drawing/2014/main" id="{788838B8-14D4-433A-B36A-5F6BA9571C72}"/>
              </a:ext>
            </a:extLst>
          </p:cNvPr>
          <p:cNvPicPr>
            <a:picLocks noChangeAspect="1"/>
          </p:cNvPicPr>
          <p:nvPr/>
        </p:nvPicPr>
        <p:blipFill>
          <a:blip r:embed="rId6"/>
          <a:stretch>
            <a:fillRect/>
          </a:stretch>
        </p:blipFill>
        <p:spPr>
          <a:xfrm>
            <a:off x="658113" y="2491659"/>
            <a:ext cx="5700254" cy="1874682"/>
          </a:xfrm>
          <a:prstGeom prst="rect">
            <a:avLst/>
          </a:prstGeom>
        </p:spPr>
      </p:pic>
      <p:pic>
        <p:nvPicPr>
          <p:cNvPr id="14" name="图片 13">
            <a:extLst>
              <a:ext uri="{FF2B5EF4-FFF2-40B4-BE49-F238E27FC236}">
                <a16:creationId xmlns:a16="http://schemas.microsoft.com/office/drawing/2014/main" id="{61BC0162-804B-4F37-8896-8FC691FAA8BC}"/>
              </a:ext>
            </a:extLst>
          </p:cNvPr>
          <p:cNvPicPr>
            <a:picLocks noChangeAspect="1"/>
          </p:cNvPicPr>
          <p:nvPr/>
        </p:nvPicPr>
        <p:blipFill>
          <a:blip r:embed="rId7"/>
          <a:stretch>
            <a:fillRect/>
          </a:stretch>
        </p:blipFill>
        <p:spPr>
          <a:xfrm>
            <a:off x="6671906" y="990600"/>
            <a:ext cx="4861981" cy="5502117"/>
          </a:xfrm>
          <a:prstGeom prst="rect">
            <a:avLst/>
          </a:prstGeom>
        </p:spPr>
      </p:pic>
    </p:spTree>
    <p:extLst>
      <p:ext uri="{BB962C8B-B14F-4D97-AF65-F5344CB8AC3E}">
        <p14:creationId xmlns:p14="http://schemas.microsoft.com/office/powerpoint/2010/main" val="4292883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object 13"/>
          <p:cNvGrpSpPr/>
          <p:nvPr/>
        </p:nvGrpSpPr>
        <p:grpSpPr>
          <a:xfrm>
            <a:off x="3308603" y="2438400"/>
            <a:ext cx="4972050" cy="2268855"/>
            <a:chOff x="3308603" y="2438400"/>
            <a:chExt cx="4972050" cy="2268855"/>
          </a:xfrm>
        </p:grpSpPr>
        <p:sp>
          <p:nvSpPr>
            <p:cNvPr id="29" name="object 14"/>
            <p:cNvSpPr/>
            <p:nvPr/>
          </p:nvSpPr>
          <p:spPr>
            <a:xfrm>
              <a:off x="4097671" y="3788656"/>
              <a:ext cx="3473127" cy="346892"/>
            </a:xfrm>
            <a:prstGeom prst="rect">
              <a:avLst/>
            </a:prstGeom>
            <a:blipFill>
              <a:blip r:embed="rId9" cstate="print"/>
              <a:stretch>
                <a:fillRect/>
              </a:stretch>
            </a:blipFill>
          </p:spPr>
          <p:txBody>
            <a:bodyPr wrap="square" lIns="0" tIns="0" rIns="0" bIns="0" rtlCol="0"/>
            <a:lstStyle/>
            <a:p>
              <a:endParaRPr/>
            </a:p>
          </p:txBody>
        </p:sp>
        <p:sp>
          <p:nvSpPr>
            <p:cNvPr id="30" name="object 15"/>
            <p:cNvSpPr/>
            <p:nvPr/>
          </p:nvSpPr>
          <p:spPr>
            <a:xfrm>
              <a:off x="3308603" y="2438400"/>
              <a:ext cx="4972050" cy="2268474"/>
            </a:xfrm>
            <a:prstGeom prst="rect">
              <a:avLst/>
            </a:prstGeom>
            <a:blipFill>
              <a:blip r:embed="rId10" cstate="print"/>
              <a:stretch>
                <a:fillRect/>
              </a:stretch>
            </a:blipFill>
          </p:spPr>
          <p:txBody>
            <a:bodyPr wrap="square" lIns="0" tIns="0" rIns="0" bIns="0" rtlCol="0"/>
            <a:lstStyle/>
            <a:p>
              <a:endParaRPr/>
            </a:p>
          </p:txBody>
        </p:sp>
      </p:grpSp>
      <p:sp>
        <p:nvSpPr>
          <p:cNvPr id="31" name="object 16"/>
          <p:cNvSpPr txBox="1"/>
          <p:nvPr/>
        </p:nvSpPr>
        <p:spPr>
          <a:xfrm>
            <a:off x="3974972" y="2764993"/>
            <a:ext cx="3642360" cy="1245870"/>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001F5F"/>
                </a:solidFill>
                <a:latin typeface="Times New Roman" panose="02020603050405020304"/>
                <a:cs typeface="Times New Roman" panose="02020603050405020304"/>
              </a:rPr>
              <a:t>Thanks!</a:t>
            </a:r>
            <a:endParaRPr sz="8000">
              <a:latin typeface="Times New Roman" panose="02020603050405020304"/>
              <a:cs typeface="Times New Roman" panose="02020603050405020304"/>
            </a:endParaRPr>
          </a:p>
        </p:txBody>
      </p:sp>
      <p:sp>
        <p:nvSpPr>
          <p:cNvPr id="32" name="object 2"/>
          <p:cNvSpPr txBox="1"/>
          <p:nvPr>
            <p:custDataLst>
              <p:tags r:id="rId1"/>
            </p:custDataLst>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3" name="object 3"/>
          <p:cNvGrpSpPr/>
          <p:nvPr/>
        </p:nvGrpSpPr>
        <p:grpSpPr>
          <a:xfrm>
            <a:off x="0" y="0"/>
            <a:ext cx="12192000" cy="603885"/>
            <a:chOff x="0" y="0"/>
            <a:chExt cx="12192000" cy="603885"/>
          </a:xfrm>
        </p:grpSpPr>
        <p:sp>
          <p:nvSpPr>
            <p:cNvPr id="34" name="object 4"/>
            <p:cNvSpPr/>
            <p:nvPr>
              <p:custDataLst>
                <p:tags r:id="rId5"/>
              </p:custDataLst>
            </p:nvPr>
          </p:nvSpPr>
          <p:spPr>
            <a:xfrm>
              <a:off x="0" y="0"/>
              <a:ext cx="12191999" cy="603503"/>
            </a:xfrm>
            <a:prstGeom prst="rect">
              <a:avLst/>
            </a:prstGeom>
            <a:blipFill>
              <a:blip r:embed="rId11" cstate="print"/>
              <a:stretch>
                <a:fillRect/>
              </a:stretch>
            </a:blipFill>
          </p:spPr>
          <p:txBody>
            <a:bodyPr wrap="square" lIns="0" tIns="0" rIns="0" bIns="0" rtlCol="0"/>
            <a:lstStyle/>
            <a:p>
              <a:endParaRPr/>
            </a:p>
          </p:txBody>
        </p:sp>
        <p:sp>
          <p:nvSpPr>
            <p:cNvPr id="35" name="object 5"/>
            <p:cNvSpPr/>
            <p:nvPr>
              <p:custDataLst>
                <p:tags r:id="rId6"/>
              </p:custDataLst>
            </p:nvPr>
          </p:nvSpPr>
          <p:spPr>
            <a:xfrm>
              <a:off x="565403" y="126492"/>
              <a:ext cx="1888236" cy="464819"/>
            </a:xfrm>
            <a:prstGeom prst="rect">
              <a:avLst/>
            </a:prstGeom>
            <a:blipFill>
              <a:blip r:embed="rId12" cstate="print"/>
              <a:stretch>
                <a:fillRect/>
              </a:stretch>
            </a:blipFill>
          </p:spPr>
          <p:txBody>
            <a:bodyPr wrap="square" lIns="0" tIns="0" rIns="0" bIns="0" rtlCol="0"/>
            <a:lstStyle/>
            <a:p>
              <a:endParaRPr/>
            </a:p>
          </p:txBody>
        </p:sp>
        <p:sp>
          <p:nvSpPr>
            <p:cNvPr id="36" name="object 6"/>
            <p:cNvSpPr/>
            <p:nvPr>
              <p:custDataLst>
                <p:tags r:id="rId7"/>
              </p:custDataLst>
            </p:nvPr>
          </p:nvSpPr>
          <p:spPr>
            <a:xfrm>
              <a:off x="11756136" y="0"/>
              <a:ext cx="374903" cy="504444"/>
            </a:xfrm>
            <a:prstGeom prst="rect">
              <a:avLst/>
            </a:prstGeom>
            <a:blipFill>
              <a:blip r:embed="rId13" cstate="print"/>
              <a:stretch>
                <a:fillRect/>
              </a:stretch>
            </a:blipFill>
          </p:spPr>
          <p:txBody>
            <a:bodyPr wrap="square" lIns="0" tIns="0" rIns="0" bIns="0" rtlCol="0"/>
            <a:lstStyle/>
            <a:p>
              <a:endParaRPr/>
            </a:p>
          </p:txBody>
        </p:sp>
      </p:grpSp>
      <p:sp>
        <p:nvSpPr>
          <p:cNvPr id="37" name="object 10"/>
          <p:cNvSpPr txBox="1"/>
          <p:nvPr>
            <p:custDataLst>
              <p:tags r:id="rId2"/>
            </p:custDataLst>
          </p:nvPr>
        </p:nvSpPr>
        <p:spPr>
          <a:xfrm>
            <a:off x="644525" y="86360"/>
            <a:ext cx="1885950"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uFillTx/>
                <a:latin typeface="Times New Roman" panose="02020603050405020304" charset="0"/>
                <a:cs typeface="Times New Roman" panose="02020603050405020304" charset="0"/>
                <a:sym typeface="+mn-ea"/>
              </a:rPr>
              <a:t>Chongqing</a:t>
            </a:r>
            <a:r>
              <a:rPr lang="en-US" sz="1500" dirty="0">
                <a:solidFill>
                  <a:srgbClr val="FFFFFF"/>
                </a:solidFill>
                <a:uFillTx/>
                <a:latin typeface="Times New Roman" panose="02020603050405020304" charset="0"/>
                <a:cs typeface="Times New Roman" panose="02020603050405020304" charset="0"/>
                <a:sym typeface="+mn-ea"/>
              </a:rPr>
              <a:t> </a:t>
            </a:r>
            <a:r>
              <a:rPr sz="1500" dirty="0">
                <a:solidFill>
                  <a:srgbClr val="FFFFFF"/>
                </a:solidFill>
                <a:uFillTx/>
                <a:latin typeface="Times New Roman" panose="02020603050405020304" charset="0"/>
                <a:cs typeface="Times New Roman" panose="02020603050405020304" charset="0"/>
                <a:sym typeface="+mn-ea"/>
              </a:rPr>
              <a:t>University  of</a:t>
            </a:r>
            <a:r>
              <a:rPr lang="en-US" sz="1500" dirty="0">
                <a:solidFill>
                  <a:srgbClr val="FFFFFF"/>
                </a:solidFill>
                <a:uFillTx/>
                <a:latin typeface="Times New Roman" panose="02020603050405020304" charset="0"/>
                <a:cs typeface="Times New Roman" panose="02020603050405020304" charset="0"/>
                <a:sym typeface="+mn-ea"/>
              </a:rPr>
              <a:t> </a:t>
            </a:r>
            <a:r>
              <a:rPr sz="1500" dirty="0">
                <a:solidFill>
                  <a:srgbClr val="FFFFFF"/>
                </a:solidFill>
                <a:uFillTx/>
                <a:latin typeface="Times New Roman" panose="02020603050405020304" charset="0"/>
                <a:cs typeface="Times New Roman" panose="02020603050405020304" charset="0"/>
                <a:sym typeface="+mn-ea"/>
              </a:rPr>
              <a:t>Technology</a:t>
            </a:r>
            <a:endParaRPr sz="1500">
              <a:latin typeface="Times New Roman" panose="02020603050405020304" charset="0"/>
              <a:cs typeface="Times New Roman" panose="02020603050405020304" charset="0"/>
            </a:endParaRPr>
          </a:p>
        </p:txBody>
      </p:sp>
      <p:sp>
        <p:nvSpPr>
          <p:cNvPr id="38" name="object 11"/>
          <p:cNvSpPr/>
          <p:nvPr>
            <p:custDataLst>
              <p:tags r:id="rId3"/>
            </p:custDataLst>
          </p:nvPr>
        </p:nvSpPr>
        <p:spPr>
          <a:xfrm>
            <a:off x="11782043" y="0"/>
            <a:ext cx="339851" cy="504444"/>
          </a:xfrm>
          <a:prstGeom prst="rect">
            <a:avLst/>
          </a:prstGeom>
          <a:blipFill>
            <a:blip r:embed="rId13" cstate="print"/>
            <a:stretch>
              <a:fillRect/>
            </a:stretch>
          </a:blipFill>
        </p:spPr>
        <p:txBody>
          <a:bodyPr wrap="square" lIns="0" tIns="0" rIns="0" bIns="0" rtlCol="0"/>
          <a:lstStyle/>
          <a:p>
            <a:endParaRPr/>
          </a:p>
        </p:txBody>
      </p:sp>
      <p:sp>
        <p:nvSpPr>
          <p:cNvPr id="39" name="object 12"/>
          <p:cNvSpPr txBox="1"/>
          <p:nvPr>
            <p:custDataLst>
              <p:tags r:id="rId4"/>
            </p:custDataLst>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97879BF9-619B-40C5-ADC1-AF5025DEBCC1}"/>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9" name="object 3">
            <a:extLst>
              <a:ext uri="{FF2B5EF4-FFF2-40B4-BE49-F238E27FC236}">
                <a16:creationId xmlns:a16="http://schemas.microsoft.com/office/drawing/2014/main" id="{7EB9B2AE-09F7-40C6-853F-570B1BAA01F3}"/>
              </a:ext>
            </a:extLst>
          </p:cNvPr>
          <p:cNvGrpSpPr/>
          <p:nvPr/>
        </p:nvGrpSpPr>
        <p:grpSpPr>
          <a:xfrm>
            <a:off x="0" y="0"/>
            <a:ext cx="12192000" cy="603885"/>
            <a:chOff x="0" y="0"/>
            <a:chExt cx="12192000" cy="603885"/>
          </a:xfrm>
        </p:grpSpPr>
        <p:sp>
          <p:nvSpPr>
            <p:cNvPr id="21" name="object 4">
              <a:extLst>
                <a:ext uri="{FF2B5EF4-FFF2-40B4-BE49-F238E27FC236}">
                  <a16:creationId xmlns:a16="http://schemas.microsoft.com/office/drawing/2014/main" id="{5B86CCD8-8D68-47CC-8CAB-C627901DEACE}"/>
                </a:ext>
              </a:extLst>
            </p:cNvPr>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23" name="object 5">
              <a:extLst>
                <a:ext uri="{FF2B5EF4-FFF2-40B4-BE49-F238E27FC236}">
                  <a16:creationId xmlns:a16="http://schemas.microsoft.com/office/drawing/2014/main" id="{3255F74A-FD14-4666-9586-4A547F075FF0}"/>
                </a:ext>
              </a:extLst>
            </p:cNvPr>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25" name="object 6">
              <a:extLst>
                <a:ext uri="{FF2B5EF4-FFF2-40B4-BE49-F238E27FC236}">
                  <a16:creationId xmlns:a16="http://schemas.microsoft.com/office/drawing/2014/main" id="{A72097CA-009F-41C1-9250-0DA1DA3C7005}"/>
                </a:ext>
              </a:extLst>
            </p:cNvPr>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sp>
        <p:nvSpPr>
          <p:cNvPr id="27" name="object 10">
            <a:extLst>
              <a:ext uri="{FF2B5EF4-FFF2-40B4-BE49-F238E27FC236}">
                <a16:creationId xmlns:a16="http://schemas.microsoft.com/office/drawing/2014/main" id="{7E09AE91-3812-4229-BE34-2395991D6E3D}"/>
              </a:ext>
            </a:extLst>
          </p:cNvPr>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rPr>
              <a:t>Chongqing</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University  of</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Technology</a:t>
            </a:r>
          </a:p>
        </p:txBody>
      </p:sp>
      <p:sp>
        <p:nvSpPr>
          <p:cNvPr id="29" name="object 11">
            <a:extLst>
              <a:ext uri="{FF2B5EF4-FFF2-40B4-BE49-F238E27FC236}">
                <a16:creationId xmlns:a16="http://schemas.microsoft.com/office/drawing/2014/main" id="{0C1A9EAB-0028-4ECB-BC67-8A1714BE09BD}"/>
              </a:ext>
            </a:extLst>
          </p:cNvPr>
          <p:cNvSpPr/>
          <p:nvPr/>
        </p:nvSpPr>
        <p:spPr>
          <a:xfrm>
            <a:off x="11782043" y="0"/>
            <a:ext cx="339851" cy="504444"/>
          </a:xfrm>
          <a:prstGeom prst="rect">
            <a:avLst/>
          </a:prstGeom>
          <a:blipFill>
            <a:blip r:embed="rId5" cstate="print"/>
            <a:stretch>
              <a:fillRect/>
            </a:stretch>
          </a:blipFill>
        </p:spPr>
        <p:txBody>
          <a:bodyPr wrap="square" lIns="0" tIns="0" rIns="0" bIns="0" rtlCol="0"/>
          <a:lstStyle/>
          <a:p>
            <a:endParaRPr/>
          </a:p>
        </p:txBody>
      </p:sp>
      <p:sp>
        <p:nvSpPr>
          <p:cNvPr id="30" name="object 12">
            <a:extLst>
              <a:ext uri="{FF2B5EF4-FFF2-40B4-BE49-F238E27FC236}">
                <a16:creationId xmlns:a16="http://schemas.microsoft.com/office/drawing/2014/main" id="{00E1E2B8-7134-4CC8-A466-3F9A9C99A200}"/>
              </a:ext>
            </a:extLst>
          </p:cNvPr>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31" name="object 16">
            <a:extLst>
              <a:ext uri="{FF2B5EF4-FFF2-40B4-BE49-F238E27FC236}">
                <a16:creationId xmlns:a16="http://schemas.microsoft.com/office/drawing/2014/main" id="{DD45BA19-7AC0-44C6-BC74-DD3CD477ACFA}"/>
              </a:ext>
            </a:extLst>
          </p:cNvPr>
          <p:cNvSpPr txBox="1"/>
          <p:nvPr/>
        </p:nvSpPr>
        <p:spPr>
          <a:xfrm>
            <a:off x="5009813" y="-61468"/>
            <a:ext cx="3038475" cy="627380"/>
          </a:xfrm>
          <a:prstGeom prst="rect">
            <a:avLst/>
          </a:prstGeom>
        </p:spPr>
        <p:txBody>
          <a:bodyPr vert="horz" wrap="square" lIns="0" tIns="12065" rIns="0" bIns="0" rtlCol="0">
            <a:spAutoFit/>
          </a:bodyPr>
          <a:lstStyle/>
          <a:p>
            <a:pPr marL="12700">
              <a:lnSpc>
                <a:spcPct val="100000"/>
              </a:lnSpc>
              <a:spcBef>
                <a:spcPts val="95"/>
              </a:spcBef>
            </a:pPr>
            <a:r>
              <a:rPr lang="en-US" sz="4000" b="1" spc="-5" dirty="0">
                <a:solidFill>
                  <a:srgbClr val="001F5F"/>
                </a:solidFill>
                <a:latin typeface="Times New Roman" panose="02020603050405020304"/>
                <a:cs typeface="Times New Roman" panose="02020603050405020304"/>
              </a:rPr>
              <a:t>Motivation</a:t>
            </a:r>
          </a:p>
        </p:txBody>
      </p:sp>
      <p:pic>
        <p:nvPicPr>
          <p:cNvPr id="3" name="图片 2">
            <a:extLst>
              <a:ext uri="{FF2B5EF4-FFF2-40B4-BE49-F238E27FC236}">
                <a16:creationId xmlns:a16="http://schemas.microsoft.com/office/drawing/2014/main" id="{58773BE4-ECEF-4F77-9DF4-D31946DB8819}"/>
              </a:ext>
            </a:extLst>
          </p:cNvPr>
          <p:cNvPicPr>
            <a:picLocks noChangeAspect="1"/>
          </p:cNvPicPr>
          <p:nvPr/>
        </p:nvPicPr>
        <p:blipFill>
          <a:blip r:embed="rId6"/>
          <a:stretch>
            <a:fillRect/>
          </a:stretch>
        </p:blipFill>
        <p:spPr>
          <a:xfrm>
            <a:off x="914400" y="3436907"/>
            <a:ext cx="9332812" cy="2446145"/>
          </a:xfrm>
          <a:prstGeom prst="rect">
            <a:avLst/>
          </a:prstGeom>
        </p:spPr>
      </p:pic>
      <p:sp>
        <p:nvSpPr>
          <p:cNvPr id="16" name="文本框 15">
            <a:extLst>
              <a:ext uri="{FF2B5EF4-FFF2-40B4-BE49-F238E27FC236}">
                <a16:creationId xmlns:a16="http://schemas.microsoft.com/office/drawing/2014/main" id="{E0C1AF32-79BB-473A-AAA2-048CE251CD00}"/>
              </a:ext>
            </a:extLst>
          </p:cNvPr>
          <p:cNvSpPr txBox="1"/>
          <p:nvPr/>
        </p:nvSpPr>
        <p:spPr>
          <a:xfrm>
            <a:off x="549691" y="2098252"/>
            <a:ext cx="11095352" cy="646331"/>
          </a:xfrm>
          <a:prstGeom prst="rect">
            <a:avLst/>
          </a:prstGeom>
          <a:noFill/>
        </p:spPr>
        <p:txBody>
          <a:bodyPr wrap="square">
            <a:spAutoFit/>
          </a:bodyPr>
          <a:lstStyle/>
          <a:p>
            <a:r>
              <a:rPr lang="en-US" altLang="zh-CN" dirty="0"/>
              <a:t>Recent studies </a:t>
            </a:r>
            <a:r>
              <a:rPr lang="zh-CN" altLang="en-US" dirty="0"/>
              <a:t>struggle to achieve an appropriate trade-off between the textual semantics embedded in text representations and the collaborative semantics implied by sequential patterns</a:t>
            </a:r>
            <a:r>
              <a:rPr lang="en-US" altLang="zh-CN" dirty="0"/>
              <a:t>.</a:t>
            </a:r>
            <a:endParaRPr lang="zh-CN" altLang="en-US" dirty="0"/>
          </a:p>
        </p:txBody>
      </p:sp>
      <p:sp>
        <p:nvSpPr>
          <p:cNvPr id="24" name="文本框 23">
            <a:extLst>
              <a:ext uri="{FF2B5EF4-FFF2-40B4-BE49-F238E27FC236}">
                <a16:creationId xmlns:a16="http://schemas.microsoft.com/office/drawing/2014/main" id="{EE756078-C9D3-49DA-A4AB-E9573BBA7D26}"/>
              </a:ext>
            </a:extLst>
          </p:cNvPr>
          <p:cNvSpPr txBox="1"/>
          <p:nvPr/>
        </p:nvSpPr>
        <p:spPr>
          <a:xfrm>
            <a:off x="539531" y="1572826"/>
            <a:ext cx="10082550" cy="369332"/>
          </a:xfrm>
          <a:prstGeom prst="rect">
            <a:avLst/>
          </a:prstGeom>
          <a:noFill/>
        </p:spPr>
        <p:txBody>
          <a:bodyPr wrap="square">
            <a:spAutoFit/>
          </a:bodyPr>
          <a:lstStyle/>
          <a:p>
            <a:r>
              <a:rPr lang="zh-CN" altLang="en-US" dirty="0"/>
              <a:t>Early approaches overlook the semantic gap between ID embeddings and </a:t>
            </a:r>
            <a:r>
              <a:rPr lang="en-US" altLang="zh-CN" dirty="0"/>
              <a:t>text representations.</a:t>
            </a:r>
            <a:endParaRPr lang="zh-CN" altLang="en-US" dirty="0"/>
          </a:p>
        </p:txBody>
      </p:sp>
      <p:sp>
        <p:nvSpPr>
          <p:cNvPr id="26" name="文本框 25">
            <a:extLst>
              <a:ext uri="{FF2B5EF4-FFF2-40B4-BE49-F238E27FC236}">
                <a16:creationId xmlns:a16="http://schemas.microsoft.com/office/drawing/2014/main" id="{31390C3F-58C1-416D-9CCA-90D3BB016B3C}"/>
              </a:ext>
            </a:extLst>
          </p:cNvPr>
          <p:cNvSpPr txBox="1"/>
          <p:nvPr/>
        </p:nvSpPr>
        <p:spPr>
          <a:xfrm>
            <a:off x="530353" y="1106146"/>
            <a:ext cx="10210612" cy="369332"/>
          </a:xfrm>
          <a:prstGeom prst="rect">
            <a:avLst/>
          </a:prstGeom>
          <a:noFill/>
        </p:spPr>
        <p:txBody>
          <a:bodyPr wrap="square">
            <a:spAutoFit/>
          </a:bodyPr>
          <a:lstStyle/>
          <a:p>
            <a:r>
              <a:rPr lang="en-US" altLang="zh-CN" sz="1800" dirty="0">
                <a:solidFill>
                  <a:srgbClr val="000000"/>
                </a:solidFill>
                <a:effectLst/>
                <a:latin typeface="LinLibertineT"/>
              </a:rPr>
              <a:t>Conventional recommendation models </a:t>
            </a:r>
            <a:r>
              <a:rPr lang="zh-CN" altLang="en-US" dirty="0"/>
              <a:t>neglect the rich textual metadata available in modern platforms</a:t>
            </a:r>
            <a:r>
              <a:rPr lang="en-US" altLang="zh-CN" dirty="0"/>
              <a:t>.</a:t>
            </a:r>
            <a:endParaRPr lang="zh-CN" altLang="en-US" dirty="0"/>
          </a:p>
        </p:txBody>
      </p:sp>
    </p:spTree>
    <p:extLst>
      <p:ext uri="{BB962C8B-B14F-4D97-AF65-F5344CB8AC3E}">
        <p14:creationId xmlns:p14="http://schemas.microsoft.com/office/powerpoint/2010/main" val="2114648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sp>
        <p:nvSpPr>
          <p:cNvPr id="10" name="object 10"/>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rPr>
              <a:t>Chongqing</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University  of</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Technology</a:t>
            </a:r>
          </a:p>
        </p:txBody>
      </p:sp>
      <p:sp>
        <p:nvSpPr>
          <p:cNvPr id="11" name="object 11"/>
          <p:cNvSpPr/>
          <p:nvPr/>
        </p:nvSpPr>
        <p:spPr>
          <a:xfrm>
            <a:off x="11782043" y="0"/>
            <a:ext cx="339851" cy="504444"/>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16" name="object 16"/>
          <p:cNvSpPr txBox="1"/>
          <p:nvPr/>
        </p:nvSpPr>
        <p:spPr>
          <a:xfrm>
            <a:off x="5015864" y="-75428"/>
            <a:ext cx="2159635" cy="62738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Overview</a:t>
            </a:r>
            <a:endParaRPr sz="4000" b="1" spc="-5" dirty="0">
              <a:solidFill>
                <a:srgbClr val="001F5F"/>
              </a:solidFill>
              <a:latin typeface="Times New Roman" panose="02020603050405020304"/>
              <a:cs typeface="Times New Roman" panose="02020603050405020304"/>
            </a:endParaRPr>
          </a:p>
        </p:txBody>
      </p:sp>
      <p:pic>
        <p:nvPicPr>
          <p:cNvPr id="8" name="图片 7">
            <a:extLst>
              <a:ext uri="{FF2B5EF4-FFF2-40B4-BE49-F238E27FC236}">
                <a16:creationId xmlns:a16="http://schemas.microsoft.com/office/drawing/2014/main" id="{2937CF3C-D5C9-4B6F-97EE-85593D67CC22}"/>
              </a:ext>
            </a:extLst>
          </p:cNvPr>
          <p:cNvPicPr>
            <a:picLocks noChangeAspect="1"/>
          </p:cNvPicPr>
          <p:nvPr/>
        </p:nvPicPr>
        <p:blipFill>
          <a:blip r:embed="rId6"/>
          <a:stretch>
            <a:fillRect/>
          </a:stretch>
        </p:blipFill>
        <p:spPr>
          <a:xfrm>
            <a:off x="1330806" y="729995"/>
            <a:ext cx="9529750" cy="57810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sp>
        <p:nvSpPr>
          <p:cNvPr id="10" name="object 10"/>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rPr>
              <a:t>Chongqing</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University  of</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Technology</a:t>
            </a:r>
          </a:p>
        </p:txBody>
      </p:sp>
      <p:sp>
        <p:nvSpPr>
          <p:cNvPr id="11" name="object 11"/>
          <p:cNvSpPr/>
          <p:nvPr/>
        </p:nvSpPr>
        <p:spPr>
          <a:xfrm>
            <a:off x="11782043" y="0"/>
            <a:ext cx="339851" cy="504444"/>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8" name="object 16"/>
          <p:cNvSpPr txBox="1"/>
          <p:nvPr/>
        </p:nvSpPr>
        <p:spPr>
          <a:xfrm>
            <a:off x="5234939" y="-61468"/>
            <a:ext cx="1722120" cy="62738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Method</a:t>
            </a:r>
            <a:endParaRPr sz="4000" b="1" spc="-5" dirty="0">
              <a:solidFill>
                <a:srgbClr val="001F5F"/>
              </a:solidFill>
              <a:latin typeface="Times New Roman" panose="02020603050405020304"/>
              <a:cs typeface="Times New Roman" panose="02020603050405020304"/>
            </a:endParaRPr>
          </a:p>
        </p:txBody>
      </p:sp>
      <p:pic>
        <p:nvPicPr>
          <p:cNvPr id="17" name="图片 16">
            <a:extLst>
              <a:ext uri="{FF2B5EF4-FFF2-40B4-BE49-F238E27FC236}">
                <a16:creationId xmlns:a16="http://schemas.microsoft.com/office/drawing/2014/main" id="{C5F02077-D36D-4AAC-BB4C-D08AC5BE84B9}"/>
              </a:ext>
            </a:extLst>
          </p:cNvPr>
          <p:cNvPicPr>
            <a:picLocks noChangeAspect="1"/>
          </p:cNvPicPr>
          <p:nvPr/>
        </p:nvPicPr>
        <p:blipFill>
          <a:blip r:embed="rId6"/>
          <a:stretch>
            <a:fillRect/>
          </a:stretch>
        </p:blipFill>
        <p:spPr>
          <a:xfrm>
            <a:off x="226016" y="1719125"/>
            <a:ext cx="5637282" cy="3419749"/>
          </a:xfrm>
          <a:prstGeom prst="rect">
            <a:avLst/>
          </a:prstGeom>
        </p:spPr>
      </p:pic>
      <p:pic>
        <p:nvPicPr>
          <p:cNvPr id="14" name="图片 13">
            <a:extLst>
              <a:ext uri="{FF2B5EF4-FFF2-40B4-BE49-F238E27FC236}">
                <a16:creationId xmlns:a16="http://schemas.microsoft.com/office/drawing/2014/main" id="{47C59576-740A-4571-9934-36AF0ACCEBB3}"/>
              </a:ext>
            </a:extLst>
          </p:cNvPr>
          <p:cNvPicPr>
            <a:picLocks noChangeAspect="1"/>
          </p:cNvPicPr>
          <p:nvPr/>
        </p:nvPicPr>
        <p:blipFill>
          <a:blip r:embed="rId7"/>
          <a:stretch>
            <a:fillRect/>
          </a:stretch>
        </p:blipFill>
        <p:spPr>
          <a:xfrm>
            <a:off x="6477000" y="2268125"/>
            <a:ext cx="1615580" cy="304826"/>
          </a:xfrm>
          <a:prstGeom prst="rect">
            <a:avLst/>
          </a:prstGeom>
        </p:spPr>
      </p:pic>
      <p:pic>
        <p:nvPicPr>
          <p:cNvPr id="25" name="图片 24">
            <a:extLst>
              <a:ext uri="{FF2B5EF4-FFF2-40B4-BE49-F238E27FC236}">
                <a16:creationId xmlns:a16="http://schemas.microsoft.com/office/drawing/2014/main" id="{E5FC5A2C-627D-4D6B-AC3C-80ADDD76E55D}"/>
              </a:ext>
            </a:extLst>
          </p:cNvPr>
          <p:cNvPicPr>
            <a:picLocks noChangeAspect="1"/>
          </p:cNvPicPr>
          <p:nvPr/>
        </p:nvPicPr>
        <p:blipFill>
          <a:blip r:embed="rId8"/>
          <a:stretch>
            <a:fillRect/>
          </a:stretch>
        </p:blipFill>
        <p:spPr>
          <a:xfrm>
            <a:off x="6400801" y="2685260"/>
            <a:ext cx="2903472" cy="579170"/>
          </a:xfrm>
          <a:prstGeom prst="rect">
            <a:avLst/>
          </a:prstGeom>
        </p:spPr>
      </p:pic>
      <p:pic>
        <p:nvPicPr>
          <p:cNvPr id="20" name="图片 19">
            <a:extLst>
              <a:ext uri="{FF2B5EF4-FFF2-40B4-BE49-F238E27FC236}">
                <a16:creationId xmlns:a16="http://schemas.microsoft.com/office/drawing/2014/main" id="{A7175E40-CFB7-46F5-A54E-5246DD7FB509}"/>
              </a:ext>
            </a:extLst>
          </p:cNvPr>
          <p:cNvPicPr>
            <a:picLocks noChangeAspect="1"/>
          </p:cNvPicPr>
          <p:nvPr/>
        </p:nvPicPr>
        <p:blipFill>
          <a:blip r:embed="rId9"/>
          <a:stretch>
            <a:fillRect/>
          </a:stretch>
        </p:blipFill>
        <p:spPr>
          <a:xfrm>
            <a:off x="6477000" y="4126684"/>
            <a:ext cx="2133601" cy="429071"/>
          </a:xfrm>
          <a:prstGeom prst="rect">
            <a:avLst/>
          </a:prstGeom>
        </p:spPr>
      </p:pic>
      <p:pic>
        <p:nvPicPr>
          <p:cNvPr id="21" name="图片 20">
            <a:extLst>
              <a:ext uri="{FF2B5EF4-FFF2-40B4-BE49-F238E27FC236}">
                <a16:creationId xmlns:a16="http://schemas.microsoft.com/office/drawing/2014/main" id="{0670AF76-A47C-4AEE-978C-526D2614B275}"/>
              </a:ext>
            </a:extLst>
          </p:cNvPr>
          <p:cNvPicPr>
            <a:picLocks noChangeAspect="1"/>
          </p:cNvPicPr>
          <p:nvPr/>
        </p:nvPicPr>
        <p:blipFill>
          <a:blip r:embed="rId10"/>
          <a:stretch>
            <a:fillRect/>
          </a:stretch>
        </p:blipFill>
        <p:spPr>
          <a:xfrm>
            <a:off x="6400801" y="3532007"/>
            <a:ext cx="1575708" cy="357580"/>
          </a:xfrm>
          <a:prstGeom prst="rect">
            <a:avLst/>
          </a:prstGeom>
        </p:spPr>
      </p:pic>
    </p:spTree>
    <p:extLst>
      <p:ext uri="{BB962C8B-B14F-4D97-AF65-F5344CB8AC3E}">
        <p14:creationId xmlns:p14="http://schemas.microsoft.com/office/powerpoint/2010/main" val="1640858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sp>
        <p:nvSpPr>
          <p:cNvPr id="10" name="object 10"/>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rPr>
              <a:t>Chongqing</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University  of</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Technology</a:t>
            </a:r>
          </a:p>
        </p:txBody>
      </p:sp>
      <p:sp>
        <p:nvSpPr>
          <p:cNvPr id="11" name="object 11"/>
          <p:cNvSpPr/>
          <p:nvPr/>
        </p:nvSpPr>
        <p:spPr>
          <a:xfrm>
            <a:off x="11782043" y="0"/>
            <a:ext cx="339851" cy="504444"/>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8" name="object 16"/>
          <p:cNvSpPr txBox="1"/>
          <p:nvPr/>
        </p:nvSpPr>
        <p:spPr>
          <a:xfrm>
            <a:off x="5234939" y="-61468"/>
            <a:ext cx="1722120" cy="62738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Method</a:t>
            </a:r>
            <a:endParaRPr sz="4000" b="1" spc="-5" dirty="0">
              <a:solidFill>
                <a:srgbClr val="001F5F"/>
              </a:solidFill>
              <a:latin typeface="Times New Roman" panose="02020603050405020304"/>
              <a:cs typeface="Times New Roman" panose="02020603050405020304"/>
            </a:endParaRPr>
          </a:p>
        </p:txBody>
      </p:sp>
      <p:pic>
        <p:nvPicPr>
          <p:cNvPr id="17" name="图片 16">
            <a:extLst>
              <a:ext uri="{FF2B5EF4-FFF2-40B4-BE49-F238E27FC236}">
                <a16:creationId xmlns:a16="http://schemas.microsoft.com/office/drawing/2014/main" id="{C5F02077-D36D-4AAC-BB4C-D08AC5BE84B9}"/>
              </a:ext>
            </a:extLst>
          </p:cNvPr>
          <p:cNvPicPr>
            <a:picLocks noChangeAspect="1"/>
          </p:cNvPicPr>
          <p:nvPr/>
        </p:nvPicPr>
        <p:blipFill>
          <a:blip r:embed="rId6"/>
          <a:stretch>
            <a:fillRect/>
          </a:stretch>
        </p:blipFill>
        <p:spPr>
          <a:xfrm>
            <a:off x="226016" y="1719125"/>
            <a:ext cx="5637282" cy="3419749"/>
          </a:xfrm>
          <a:prstGeom prst="rect">
            <a:avLst/>
          </a:prstGeom>
        </p:spPr>
      </p:pic>
      <p:pic>
        <p:nvPicPr>
          <p:cNvPr id="9" name="图片 8">
            <a:extLst>
              <a:ext uri="{FF2B5EF4-FFF2-40B4-BE49-F238E27FC236}">
                <a16:creationId xmlns:a16="http://schemas.microsoft.com/office/drawing/2014/main" id="{0637B091-1491-4D05-8A12-E9434634B164}"/>
              </a:ext>
            </a:extLst>
          </p:cNvPr>
          <p:cNvPicPr>
            <a:picLocks noChangeAspect="1"/>
          </p:cNvPicPr>
          <p:nvPr/>
        </p:nvPicPr>
        <p:blipFill>
          <a:blip r:embed="rId7"/>
          <a:stretch>
            <a:fillRect/>
          </a:stretch>
        </p:blipFill>
        <p:spPr>
          <a:xfrm>
            <a:off x="6080760" y="1839352"/>
            <a:ext cx="1634160" cy="369462"/>
          </a:xfrm>
          <a:prstGeom prst="rect">
            <a:avLst/>
          </a:prstGeom>
        </p:spPr>
      </p:pic>
      <p:pic>
        <p:nvPicPr>
          <p:cNvPr id="23" name="图片 22">
            <a:extLst>
              <a:ext uri="{FF2B5EF4-FFF2-40B4-BE49-F238E27FC236}">
                <a16:creationId xmlns:a16="http://schemas.microsoft.com/office/drawing/2014/main" id="{F20A6CCC-A9A8-4FA8-9785-C1A4073DB41A}"/>
              </a:ext>
            </a:extLst>
          </p:cNvPr>
          <p:cNvPicPr>
            <a:picLocks noChangeAspect="1"/>
          </p:cNvPicPr>
          <p:nvPr/>
        </p:nvPicPr>
        <p:blipFill>
          <a:blip r:embed="rId8"/>
          <a:stretch>
            <a:fillRect/>
          </a:stretch>
        </p:blipFill>
        <p:spPr>
          <a:xfrm>
            <a:off x="6090920" y="1349663"/>
            <a:ext cx="2120006" cy="369462"/>
          </a:xfrm>
          <a:prstGeom prst="rect">
            <a:avLst/>
          </a:prstGeom>
        </p:spPr>
      </p:pic>
      <p:pic>
        <p:nvPicPr>
          <p:cNvPr id="25" name="图片 24">
            <a:extLst>
              <a:ext uri="{FF2B5EF4-FFF2-40B4-BE49-F238E27FC236}">
                <a16:creationId xmlns:a16="http://schemas.microsoft.com/office/drawing/2014/main" id="{FE8CA8BA-E913-49D4-9DF4-909B75146C53}"/>
              </a:ext>
            </a:extLst>
          </p:cNvPr>
          <p:cNvPicPr>
            <a:picLocks noChangeAspect="1"/>
          </p:cNvPicPr>
          <p:nvPr/>
        </p:nvPicPr>
        <p:blipFill>
          <a:blip r:embed="rId9"/>
          <a:stretch>
            <a:fillRect/>
          </a:stretch>
        </p:blipFill>
        <p:spPr>
          <a:xfrm>
            <a:off x="8302307" y="1351897"/>
            <a:ext cx="762000" cy="367228"/>
          </a:xfrm>
          <a:prstGeom prst="rect">
            <a:avLst/>
          </a:prstGeom>
        </p:spPr>
      </p:pic>
      <p:pic>
        <p:nvPicPr>
          <p:cNvPr id="31" name="图片 30">
            <a:extLst>
              <a:ext uri="{FF2B5EF4-FFF2-40B4-BE49-F238E27FC236}">
                <a16:creationId xmlns:a16="http://schemas.microsoft.com/office/drawing/2014/main" id="{5D182EB1-4D45-4460-A4C2-AB2578562ECB}"/>
              </a:ext>
            </a:extLst>
          </p:cNvPr>
          <p:cNvPicPr>
            <a:picLocks noChangeAspect="1"/>
          </p:cNvPicPr>
          <p:nvPr/>
        </p:nvPicPr>
        <p:blipFill>
          <a:blip r:embed="rId10"/>
          <a:stretch>
            <a:fillRect/>
          </a:stretch>
        </p:blipFill>
        <p:spPr>
          <a:xfrm>
            <a:off x="6090920" y="2424888"/>
            <a:ext cx="3184440" cy="366764"/>
          </a:xfrm>
          <a:prstGeom prst="rect">
            <a:avLst/>
          </a:prstGeom>
        </p:spPr>
      </p:pic>
      <p:pic>
        <p:nvPicPr>
          <p:cNvPr id="32" name="图片 31">
            <a:extLst>
              <a:ext uri="{FF2B5EF4-FFF2-40B4-BE49-F238E27FC236}">
                <a16:creationId xmlns:a16="http://schemas.microsoft.com/office/drawing/2014/main" id="{AA81EB36-F969-41B5-8D7B-751C5BFF47A3}"/>
              </a:ext>
            </a:extLst>
          </p:cNvPr>
          <p:cNvPicPr>
            <a:picLocks noChangeAspect="1"/>
          </p:cNvPicPr>
          <p:nvPr/>
        </p:nvPicPr>
        <p:blipFill>
          <a:blip r:embed="rId11"/>
          <a:stretch>
            <a:fillRect/>
          </a:stretch>
        </p:blipFill>
        <p:spPr>
          <a:xfrm>
            <a:off x="6075680" y="3032106"/>
            <a:ext cx="5273497" cy="929721"/>
          </a:xfrm>
          <a:prstGeom prst="rect">
            <a:avLst/>
          </a:prstGeom>
        </p:spPr>
      </p:pic>
      <p:pic>
        <p:nvPicPr>
          <p:cNvPr id="34" name="图片 33">
            <a:extLst>
              <a:ext uri="{FF2B5EF4-FFF2-40B4-BE49-F238E27FC236}">
                <a16:creationId xmlns:a16="http://schemas.microsoft.com/office/drawing/2014/main" id="{2B118E64-B63B-4797-ABF2-2D135558BDBC}"/>
              </a:ext>
            </a:extLst>
          </p:cNvPr>
          <p:cNvPicPr>
            <a:picLocks noChangeAspect="1"/>
          </p:cNvPicPr>
          <p:nvPr/>
        </p:nvPicPr>
        <p:blipFill>
          <a:blip r:embed="rId12"/>
          <a:stretch>
            <a:fillRect/>
          </a:stretch>
        </p:blipFill>
        <p:spPr>
          <a:xfrm>
            <a:off x="6090920" y="4670457"/>
            <a:ext cx="1232946" cy="337918"/>
          </a:xfrm>
          <a:prstGeom prst="rect">
            <a:avLst/>
          </a:prstGeom>
        </p:spPr>
      </p:pic>
      <p:pic>
        <p:nvPicPr>
          <p:cNvPr id="35" name="图片 34">
            <a:extLst>
              <a:ext uri="{FF2B5EF4-FFF2-40B4-BE49-F238E27FC236}">
                <a16:creationId xmlns:a16="http://schemas.microsoft.com/office/drawing/2014/main" id="{E04B63C6-954B-4E23-B96F-8AE47B9128D3}"/>
              </a:ext>
            </a:extLst>
          </p:cNvPr>
          <p:cNvPicPr>
            <a:picLocks noChangeAspect="1"/>
          </p:cNvPicPr>
          <p:nvPr/>
        </p:nvPicPr>
        <p:blipFill>
          <a:blip r:embed="rId13"/>
          <a:stretch>
            <a:fillRect/>
          </a:stretch>
        </p:blipFill>
        <p:spPr>
          <a:xfrm>
            <a:off x="6080760" y="5214873"/>
            <a:ext cx="1634160" cy="398576"/>
          </a:xfrm>
          <a:prstGeom prst="rect">
            <a:avLst/>
          </a:prstGeom>
        </p:spPr>
      </p:pic>
      <p:pic>
        <p:nvPicPr>
          <p:cNvPr id="36" name="图片 35">
            <a:extLst>
              <a:ext uri="{FF2B5EF4-FFF2-40B4-BE49-F238E27FC236}">
                <a16:creationId xmlns:a16="http://schemas.microsoft.com/office/drawing/2014/main" id="{477C946D-A636-4597-98B5-D4058A1009FA}"/>
              </a:ext>
            </a:extLst>
          </p:cNvPr>
          <p:cNvPicPr>
            <a:picLocks noChangeAspect="1"/>
          </p:cNvPicPr>
          <p:nvPr/>
        </p:nvPicPr>
        <p:blipFill>
          <a:blip r:embed="rId14"/>
          <a:stretch>
            <a:fillRect/>
          </a:stretch>
        </p:blipFill>
        <p:spPr>
          <a:xfrm>
            <a:off x="6090920" y="4121222"/>
            <a:ext cx="1004620" cy="337917"/>
          </a:xfrm>
          <a:prstGeom prst="rect">
            <a:avLst/>
          </a:prstGeom>
        </p:spPr>
      </p:pic>
      <p:pic>
        <p:nvPicPr>
          <p:cNvPr id="37" name="图片 36">
            <a:extLst>
              <a:ext uri="{FF2B5EF4-FFF2-40B4-BE49-F238E27FC236}">
                <a16:creationId xmlns:a16="http://schemas.microsoft.com/office/drawing/2014/main" id="{88E8B7B3-4114-421E-B515-CDBB1FDFB7BC}"/>
              </a:ext>
            </a:extLst>
          </p:cNvPr>
          <p:cNvPicPr>
            <a:picLocks noChangeAspect="1"/>
          </p:cNvPicPr>
          <p:nvPr/>
        </p:nvPicPr>
        <p:blipFill>
          <a:blip r:embed="rId15"/>
          <a:stretch>
            <a:fillRect/>
          </a:stretch>
        </p:blipFill>
        <p:spPr>
          <a:xfrm>
            <a:off x="6090920" y="5850637"/>
            <a:ext cx="2211387" cy="410784"/>
          </a:xfrm>
          <a:prstGeom prst="rect">
            <a:avLst/>
          </a:prstGeom>
        </p:spPr>
      </p:pic>
    </p:spTree>
    <p:extLst>
      <p:ext uri="{BB962C8B-B14F-4D97-AF65-F5344CB8AC3E}">
        <p14:creationId xmlns:p14="http://schemas.microsoft.com/office/powerpoint/2010/main" val="621066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sp>
        <p:nvSpPr>
          <p:cNvPr id="10" name="object 10"/>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rPr>
              <a:t>Chongqing</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University  of</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Technology</a:t>
            </a:r>
          </a:p>
        </p:txBody>
      </p:sp>
      <p:sp>
        <p:nvSpPr>
          <p:cNvPr id="11" name="object 11"/>
          <p:cNvSpPr/>
          <p:nvPr/>
        </p:nvSpPr>
        <p:spPr>
          <a:xfrm>
            <a:off x="11782043" y="0"/>
            <a:ext cx="339851" cy="504444"/>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8" name="object 16"/>
          <p:cNvSpPr txBox="1"/>
          <p:nvPr/>
        </p:nvSpPr>
        <p:spPr>
          <a:xfrm>
            <a:off x="5234939" y="-61468"/>
            <a:ext cx="1722120" cy="62738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Method</a:t>
            </a:r>
            <a:endParaRPr sz="4000" b="1" spc="-5" dirty="0">
              <a:solidFill>
                <a:srgbClr val="001F5F"/>
              </a:solidFill>
              <a:latin typeface="Times New Roman" panose="02020603050405020304"/>
              <a:cs typeface="Times New Roman" panose="02020603050405020304"/>
            </a:endParaRPr>
          </a:p>
        </p:txBody>
      </p:sp>
      <p:pic>
        <p:nvPicPr>
          <p:cNvPr id="17" name="图片 16">
            <a:extLst>
              <a:ext uri="{FF2B5EF4-FFF2-40B4-BE49-F238E27FC236}">
                <a16:creationId xmlns:a16="http://schemas.microsoft.com/office/drawing/2014/main" id="{C5F02077-D36D-4AAC-BB4C-D08AC5BE84B9}"/>
              </a:ext>
            </a:extLst>
          </p:cNvPr>
          <p:cNvPicPr>
            <a:picLocks noChangeAspect="1"/>
          </p:cNvPicPr>
          <p:nvPr/>
        </p:nvPicPr>
        <p:blipFill>
          <a:blip r:embed="rId6"/>
          <a:stretch>
            <a:fillRect/>
          </a:stretch>
        </p:blipFill>
        <p:spPr>
          <a:xfrm>
            <a:off x="226016" y="1719125"/>
            <a:ext cx="5637282" cy="3419749"/>
          </a:xfrm>
          <a:prstGeom prst="rect">
            <a:avLst/>
          </a:prstGeom>
        </p:spPr>
      </p:pic>
      <p:pic>
        <p:nvPicPr>
          <p:cNvPr id="32" name="图片 31">
            <a:extLst>
              <a:ext uri="{FF2B5EF4-FFF2-40B4-BE49-F238E27FC236}">
                <a16:creationId xmlns:a16="http://schemas.microsoft.com/office/drawing/2014/main" id="{B16127C2-05A7-43DD-83CB-898A3DAF50D1}"/>
              </a:ext>
            </a:extLst>
          </p:cNvPr>
          <p:cNvPicPr>
            <a:picLocks noChangeAspect="1"/>
          </p:cNvPicPr>
          <p:nvPr/>
        </p:nvPicPr>
        <p:blipFill>
          <a:blip r:embed="rId7"/>
          <a:stretch>
            <a:fillRect/>
          </a:stretch>
        </p:blipFill>
        <p:spPr>
          <a:xfrm>
            <a:off x="5920785" y="4194199"/>
            <a:ext cx="1375607" cy="424727"/>
          </a:xfrm>
          <a:prstGeom prst="rect">
            <a:avLst/>
          </a:prstGeom>
        </p:spPr>
      </p:pic>
      <p:pic>
        <p:nvPicPr>
          <p:cNvPr id="38" name="图片 37">
            <a:extLst>
              <a:ext uri="{FF2B5EF4-FFF2-40B4-BE49-F238E27FC236}">
                <a16:creationId xmlns:a16="http://schemas.microsoft.com/office/drawing/2014/main" id="{9A9F0796-D44E-4DDD-ACAB-17DE9D6FAABA}"/>
              </a:ext>
            </a:extLst>
          </p:cNvPr>
          <p:cNvPicPr>
            <a:picLocks noChangeAspect="1"/>
          </p:cNvPicPr>
          <p:nvPr/>
        </p:nvPicPr>
        <p:blipFill>
          <a:blip r:embed="rId8"/>
          <a:stretch>
            <a:fillRect/>
          </a:stretch>
        </p:blipFill>
        <p:spPr>
          <a:xfrm>
            <a:off x="5863298" y="4745676"/>
            <a:ext cx="5469823" cy="786396"/>
          </a:xfrm>
          <a:prstGeom prst="rect">
            <a:avLst/>
          </a:prstGeom>
        </p:spPr>
      </p:pic>
      <p:pic>
        <p:nvPicPr>
          <p:cNvPr id="9" name="图片 8">
            <a:extLst>
              <a:ext uri="{FF2B5EF4-FFF2-40B4-BE49-F238E27FC236}">
                <a16:creationId xmlns:a16="http://schemas.microsoft.com/office/drawing/2014/main" id="{FA2A67A6-EF69-4B53-986C-733E509BBDAF}"/>
              </a:ext>
            </a:extLst>
          </p:cNvPr>
          <p:cNvPicPr>
            <a:picLocks noChangeAspect="1"/>
          </p:cNvPicPr>
          <p:nvPr/>
        </p:nvPicPr>
        <p:blipFill>
          <a:blip r:embed="rId9"/>
          <a:stretch>
            <a:fillRect/>
          </a:stretch>
        </p:blipFill>
        <p:spPr>
          <a:xfrm>
            <a:off x="5847587" y="1265139"/>
            <a:ext cx="2435816" cy="404786"/>
          </a:xfrm>
          <a:prstGeom prst="rect">
            <a:avLst/>
          </a:prstGeom>
        </p:spPr>
      </p:pic>
      <p:pic>
        <p:nvPicPr>
          <p:cNvPr id="15" name="图片 14">
            <a:extLst>
              <a:ext uri="{FF2B5EF4-FFF2-40B4-BE49-F238E27FC236}">
                <a16:creationId xmlns:a16="http://schemas.microsoft.com/office/drawing/2014/main" id="{B3162E66-04E4-4AC8-A3FE-6498BEE08943}"/>
              </a:ext>
            </a:extLst>
          </p:cNvPr>
          <p:cNvPicPr>
            <a:picLocks noChangeAspect="1"/>
          </p:cNvPicPr>
          <p:nvPr/>
        </p:nvPicPr>
        <p:blipFill>
          <a:blip r:embed="rId10"/>
          <a:stretch>
            <a:fillRect/>
          </a:stretch>
        </p:blipFill>
        <p:spPr>
          <a:xfrm>
            <a:off x="5920785" y="1812560"/>
            <a:ext cx="3070815" cy="421082"/>
          </a:xfrm>
          <a:prstGeom prst="rect">
            <a:avLst/>
          </a:prstGeom>
        </p:spPr>
      </p:pic>
      <p:pic>
        <p:nvPicPr>
          <p:cNvPr id="19" name="图片 18">
            <a:extLst>
              <a:ext uri="{FF2B5EF4-FFF2-40B4-BE49-F238E27FC236}">
                <a16:creationId xmlns:a16="http://schemas.microsoft.com/office/drawing/2014/main" id="{512766C7-95CA-46D5-9401-C4EF5E606FE0}"/>
              </a:ext>
            </a:extLst>
          </p:cNvPr>
          <p:cNvPicPr>
            <a:picLocks noChangeAspect="1"/>
          </p:cNvPicPr>
          <p:nvPr/>
        </p:nvPicPr>
        <p:blipFill>
          <a:blip r:embed="rId11"/>
          <a:stretch>
            <a:fillRect/>
          </a:stretch>
        </p:blipFill>
        <p:spPr>
          <a:xfrm>
            <a:off x="5920785" y="3542491"/>
            <a:ext cx="3375615" cy="456850"/>
          </a:xfrm>
          <a:prstGeom prst="rect">
            <a:avLst/>
          </a:prstGeom>
        </p:spPr>
      </p:pic>
      <p:pic>
        <p:nvPicPr>
          <p:cNvPr id="23" name="图片 22">
            <a:extLst>
              <a:ext uri="{FF2B5EF4-FFF2-40B4-BE49-F238E27FC236}">
                <a16:creationId xmlns:a16="http://schemas.microsoft.com/office/drawing/2014/main" id="{C7981323-057B-4CB7-AA0F-81770E59CB12}"/>
              </a:ext>
            </a:extLst>
          </p:cNvPr>
          <p:cNvPicPr>
            <a:picLocks noChangeAspect="1"/>
          </p:cNvPicPr>
          <p:nvPr/>
        </p:nvPicPr>
        <p:blipFill>
          <a:blip r:embed="rId12"/>
          <a:stretch>
            <a:fillRect/>
          </a:stretch>
        </p:blipFill>
        <p:spPr>
          <a:xfrm>
            <a:off x="5817502" y="2415566"/>
            <a:ext cx="6348195" cy="1013434"/>
          </a:xfrm>
          <a:prstGeom prst="rect">
            <a:avLst/>
          </a:prstGeom>
        </p:spPr>
      </p:pic>
    </p:spTree>
    <p:extLst>
      <p:ext uri="{BB962C8B-B14F-4D97-AF65-F5344CB8AC3E}">
        <p14:creationId xmlns:p14="http://schemas.microsoft.com/office/powerpoint/2010/main" val="1062315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sp>
        <p:nvSpPr>
          <p:cNvPr id="10" name="object 10"/>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rPr>
              <a:t>Chongqing</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University  of</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Technology</a:t>
            </a:r>
          </a:p>
        </p:txBody>
      </p:sp>
      <p:sp>
        <p:nvSpPr>
          <p:cNvPr id="11" name="object 11"/>
          <p:cNvSpPr/>
          <p:nvPr/>
        </p:nvSpPr>
        <p:spPr>
          <a:xfrm>
            <a:off x="11782043" y="0"/>
            <a:ext cx="339851" cy="504444"/>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8" name="object 16"/>
          <p:cNvSpPr txBox="1"/>
          <p:nvPr/>
        </p:nvSpPr>
        <p:spPr>
          <a:xfrm>
            <a:off x="5234939" y="-61468"/>
            <a:ext cx="1722120" cy="62738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Method</a:t>
            </a:r>
            <a:endParaRPr sz="4000" b="1" spc="-5" dirty="0">
              <a:solidFill>
                <a:srgbClr val="001F5F"/>
              </a:solidFill>
              <a:latin typeface="Times New Roman" panose="02020603050405020304"/>
              <a:cs typeface="Times New Roman" panose="02020603050405020304"/>
            </a:endParaRPr>
          </a:p>
        </p:txBody>
      </p:sp>
      <p:pic>
        <p:nvPicPr>
          <p:cNvPr id="13" name="图片 12">
            <a:extLst>
              <a:ext uri="{FF2B5EF4-FFF2-40B4-BE49-F238E27FC236}">
                <a16:creationId xmlns:a16="http://schemas.microsoft.com/office/drawing/2014/main" id="{8CAE530E-1FE4-4B95-A64B-80AD384F9768}"/>
              </a:ext>
            </a:extLst>
          </p:cNvPr>
          <p:cNvPicPr>
            <a:picLocks noChangeAspect="1"/>
          </p:cNvPicPr>
          <p:nvPr/>
        </p:nvPicPr>
        <p:blipFill>
          <a:blip r:embed="rId6"/>
          <a:stretch>
            <a:fillRect/>
          </a:stretch>
        </p:blipFill>
        <p:spPr>
          <a:xfrm>
            <a:off x="5999480" y="1418930"/>
            <a:ext cx="2520482" cy="418117"/>
          </a:xfrm>
          <a:prstGeom prst="rect">
            <a:avLst/>
          </a:prstGeom>
        </p:spPr>
      </p:pic>
      <p:pic>
        <p:nvPicPr>
          <p:cNvPr id="21" name="图片 20">
            <a:extLst>
              <a:ext uri="{FF2B5EF4-FFF2-40B4-BE49-F238E27FC236}">
                <a16:creationId xmlns:a16="http://schemas.microsoft.com/office/drawing/2014/main" id="{6F70609D-7743-406B-8FB7-C9C251D81A18}"/>
              </a:ext>
            </a:extLst>
          </p:cNvPr>
          <p:cNvPicPr>
            <a:picLocks noChangeAspect="1"/>
          </p:cNvPicPr>
          <p:nvPr/>
        </p:nvPicPr>
        <p:blipFill>
          <a:blip r:embed="rId7"/>
          <a:stretch>
            <a:fillRect/>
          </a:stretch>
        </p:blipFill>
        <p:spPr>
          <a:xfrm>
            <a:off x="5999480" y="1983086"/>
            <a:ext cx="4656455" cy="465645"/>
          </a:xfrm>
          <a:prstGeom prst="rect">
            <a:avLst/>
          </a:prstGeom>
        </p:spPr>
      </p:pic>
      <p:pic>
        <p:nvPicPr>
          <p:cNvPr id="25" name="图片 24">
            <a:extLst>
              <a:ext uri="{FF2B5EF4-FFF2-40B4-BE49-F238E27FC236}">
                <a16:creationId xmlns:a16="http://schemas.microsoft.com/office/drawing/2014/main" id="{DF2A08F4-A3F5-4253-8515-ABDF2016C3C3}"/>
              </a:ext>
            </a:extLst>
          </p:cNvPr>
          <p:cNvPicPr>
            <a:picLocks noChangeAspect="1"/>
          </p:cNvPicPr>
          <p:nvPr/>
        </p:nvPicPr>
        <p:blipFill>
          <a:blip r:embed="rId8"/>
          <a:stretch>
            <a:fillRect/>
          </a:stretch>
        </p:blipFill>
        <p:spPr>
          <a:xfrm>
            <a:off x="5957541" y="2620045"/>
            <a:ext cx="5578323" cy="739204"/>
          </a:xfrm>
          <a:prstGeom prst="rect">
            <a:avLst/>
          </a:prstGeom>
        </p:spPr>
      </p:pic>
      <p:pic>
        <p:nvPicPr>
          <p:cNvPr id="22" name="图片 21">
            <a:extLst>
              <a:ext uri="{FF2B5EF4-FFF2-40B4-BE49-F238E27FC236}">
                <a16:creationId xmlns:a16="http://schemas.microsoft.com/office/drawing/2014/main" id="{AEC59D74-547A-4454-BD73-25A839EFC3B2}"/>
              </a:ext>
            </a:extLst>
          </p:cNvPr>
          <p:cNvPicPr>
            <a:picLocks noChangeAspect="1"/>
          </p:cNvPicPr>
          <p:nvPr/>
        </p:nvPicPr>
        <p:blipFill>
          <a:blip r:embed="rId9"/>
          <a:stretch>
            <a:fillRect/>
          </a:stretch>
        </p:blipFill>
        <p:spPr>
          <a:xfrm>
            <a:off x="226016" y="1719125"/>
            <a:ext cx="5637282" cy="3419749"/>
          </a:xfrm>
          <a:prstGeom prst="rect">
            <a:avLst/>
          </a:prstGeom>
        </p:spPr>
      </p:pic>
      <p:pic>
        <p:nvPicPr>
          <p:cNvPr id="24" name="图片 23">
            <a:extLst>
              <a:ext uri="{FF2B5EF4-FFF2-40B4-BE49-F238E27FC236}">
                <a16:creationId xmlns:a16="http://schemas.microsoft.com/office/drawing/2014/main" id="{1A1BEC9A-DD31-44DD-8EAE-D4BCA76A8C1D}"/>
              </a:ext>
            </a:extLst>
          </p:cNvPr>
          <p:cNvPicPr>
            <a:picLocks noChangeAspect="1"/>
          </p:cNvPicPr>
          <p:nvPr/>
        </p:nvPicPr>
        <p:blipFill>
          <a:blip r:embed="rId10"/>
          <a:stretch>
            <a:fillRect/>
          </a:stretch>
        </p:blipFill>
        <p:spPr>
          <a:xfrm>
            <a:off x="5900859" y="3439160"/>
            <a:ext cx="5616427" cy="853514"/>
          </a:xfrm>
          <a:prstGeom prst="rect">
            <a:avLst/>
          </a:prstGeom>
        </p:spPr>
      </p:pic>
      <p:pic>
        <p:nvPicPr>
          <p:cNvPr id="28" name="图片 27">
            <a:extLst>
              <a:ext uri="{FF2B5EF4-FFF2-40B4-BE49-F238E27FC236}">
                <a16:creationId xmlns:a16="http://schemas.microsoft.com/office/drawing/2014/main" id="{B8B2C0AE-5FF7-47C1-84A5-9A8A36D9D175}"/>
              </a:ext>
            </a:extLst>
          </p:cNvPr>
          <p:cNvPicPr>
            <a:picLocks noChangeAspect="1"/>
          </p:cNvPicPr>
          <p:nvPr/>
        </p:nvPicPr>
        <p:blipFill>
          <a:blip r:embed="rId11"/>
          <a:stretch>
            <a:fillRect/>
          </a:stretch>
        </p:blipFill>
        <p:spPr>
          <a:xfrm>
            <a:off x="5867406" y="4600800"/>
            <a:ext cx="5700254" cy="594412"/>
          </a:xfrm>
          <a:prstGeom prst="rect">
            <a:avLst/>
          </a:prstGeom>
        </p:spPr>
      </p:pic>
      <p:pic>
        <p:nvPicPr>
          <p:cNvPr id="30" name="图片 29">
            <a:extLst>
              <a:ext uri="{FF2B5EF4-FFF2-40B4-BE49-F238E27FC236}">
                <a16:creationId xmlns:a16="http://schemas.microsoft.com/office/drawing/2014/main" id="{008C5E26-DCB4-4C0E-A992-21DD95BFE23B}"/>
              </a:ext>
            </a:extLst>
          </p:cNvPr>
          <p:cNvPicPr>
            <a:picLocks noChangeAspect="1"/>
          </p:cNvPicPr>
          <p:nvPr/>
        </p:nvPicPr>
        <p:blipFill>
          <a:blip r:embed="rId12"/>
          <a:stretch>
            <a:fillRect/>
          </a:stretch>
        </p:blipFill>
        <p:spPr>
          <a:xfrm>
            <a:off x="5862760" y="5375791"/>
            <a:ext cx="4610500" cy="510584"/>
          </a:xfrm>
          <a:prstGeom prst="rect">
            <a:avLst/>
          </a:prstGeom>
        </p:spPr>
      </p:pic>
    </p:spTree>
    <p:extLst>
      <p:ext uri="{BB962C8B-B14F-4D97-AF65-F5344CB8AC3E}">
        <p14:creationId xmlns:p14="http://schemas.microsoft.com/office/powerpoint/2010/main" val="168453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sp>
        <p:nvSpPr>
          <p:cNvPr id="10" name="object 10"/>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rPr>
              <a:t>Chongqing</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University  of</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Technology</a:t>
            </a:r>
          </a:p>
        </p:txBody>
      </p:sp>
      <p:sp>
        <p:nvSpPr>
          <p:cNvPr id="11" name="object 11"/>
          <p:cNvSpPr/>
          <p:nvPr/>
        </p:nvSpPr>
        <p:spPr>
          <a:xfrm>
            <a:off x="11782043" y="0"/>
            <a:ext cx="339851" cy="504444"/>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8" name="object 16"/>
          <p:cNvSpPr txBox="1"/>
          <p:nvPr/>
        </p:nvSpPr>
        <p:spPr>
          <a:xfrm>
            <a:off x="4605336" y="-73534"/>
            <a:ext cx="2981325" cy="750570"/>
          </a:xfrm>
          <a:prstGeom prst="rect">
            <a:avLst/>
          </a:prstGeom>
        </p:spPr>
        <p:txBody>
          <a:bodyPr vert="horz" wrap="square" lIns="0" tIns="12065" rIns="0" bIns="0" rtlCol="0">
            <a:no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Experiments</a:t>
            </a:r>
            <a:endParaRPr sz="4000" b="1" spc="-5" dirty="0">
              <a:solidFill>
                <a:srgbClr val="001F5F"/>
              </a:solidFill>
              <a:latin typeface="Times New Roman" panose="02020603050405020304"/>
              <a:cs typeface="Times New Roman" panose="02020603050405020304"/>
            </a:endParaRPr>
          </a:p>
          <a:p>
            <a:pPr marL="12700">
              <a:lnSpc>
                <a:spcPct val="100000"/>
              </a:lnSpc>
              <a:spcBef>
                <a:spcPts val="95"/>
              </a:spcBef>
            </a:pPr>
            <a:endParaRPr sz="4000" b="1" spc="-5" dirty="0">
              <a:solidFill>
                <a:srgbClr val="001F5F"/>
              </a:solidFill>
              <a:latin typeface="Times New Roman" panose="02020603050405020304"/>
              <a:cs typeface="Times New Roman" panose="02020603050405020304"/>
            </a:endParaRPr>
          </a:p>
        </p:txBody>
      </p:sp>
      <p:pic>
        <p:nvPicPr>
          <p:cNvPr id="9" name="图片 8">
            <a:extLst>
              <a:ext uri="{FF2B5EF4-FFF2-40B4-BE49-F238E27FC236}">
                <a16:creationId xmlns:a16="http://schemas.microsoft.com/office/drawing/2014/main" id="{F8542090-F9E1-4AA1-AEB0-10D27D22CDE8}"/>
              </a:ext>
            </a:extLst>
          </p:cNvPr>
          <p:cNvPicPr>
            <a:picLocks noChangeAspect="1"/>
          </p:cNvPicPr>
          <p:nvPr/>
        </p:nvPicPr>
        <p:blipFill>
          <a:blip r:embed="rId6"/>
          <a:stretch>
            <a:fillRect/>
          </a:stretch>
        </p:blipFill>
        <p:spPr>
          <a:xfrm>
            <a:off x="895106" y="1066800"/>
            <a:ext cx="10401787" cy="546978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sp>
        <p:nvSpPr>
          <p:cNvPr id="10" name="object 10"/>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rPr>
              <a:t>Chongqing</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University  of</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Technology</a:t>
            </a:r>
          </a:p>
        </p:txBody>
      </p:sp>
      <p:sp>
        <p:nvSpPr>
          <p:cNvPr id="11" name="object 11"/>
          <p:cNvSpPr/>
          <p:nvPr/>
        </p:nvSpPr>
        <p:spPr>
          <a:xfrm>
            <a:off x="11782043" y="0"/>
            <a:ext cx="339851" cy="504444"/>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8" name="object 16"/>
          <p:cNvSpPr txBox="1"/>
          <p:nvPr/>
        </p:nvSpPr>
        <p:spPr>
          <a:xfrm>
            <a:off x="4605336" y="-73534"/>
            <a:ext cx="2981325" cy="750570"/>
          </a:xfrm>
          <a:prstGeom prst="rect">
            <a:avLst/>
          </a:prstGeom>
        </p:spPr>
        <p:txBody>
          <a:bodyPr vert="horz" wrap="square" lIns="0" tIns="12065" rIns="0" bIns="0" rtlCol="0">
            <a:no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Experiments</a:t>
            </a:r>
            <a:endParaRPr sz="4000" b="1" spc="-5" dirty="0">
              <a:solidFill>
                <a:srgbClr val="001F5F"/>
              </a:solidFill>
              <a:latin typeface="Times New Roman" panose="02020603050405020304"/>
              <a:cs typeface="Times New Roman" panose="02020603050405020304"/>
            </a:endParaRPr>
          </a:p>
          <a:p>
            <a:pPr marL="12700">
              <a:lnSpc>
                <a:spcPct val="100000"/>
              </a:lnSpc>
              <a:spcBef>
                <a:spcPts val="95"/>
              </a:spcBef>
            </a:pPr>
            <a:endParaRPr sz="4000" b="1" spc="-5" dirty="0">
              <a:solidFill>
                <a:srgbClr val="001F5F"/>
              </a:solidFill>
              <a:latin typeface="Times New Roman" panose="02020603050405020304"/>
              <a:cs typeface="Times New Roman" panose="02020603050405020304"/>
            </a:endParaRPr>
          </a:p>
        </p:txBody>
      </p:sp>
      <p:pic>
        <p:nvPicPr>
          <p:cNvPr id="13" name="图片 12">
            <a:extLst>
              <a:ext uri="{FF2B5EF4-FFF2-40B4-BE49-F238E27FC236}">
                <a16:creationId xmlns:a16="http://schemas.microsoft.com/office/drawing/2014/main" id="{BF8B093F-446B-4A69-8427-BEBA9821F1DB}"/>
              </a:ext>
            </a:extLst>
          </p:cNvPr>
          <p:cNvPicPr>
            <a:picLocks noChangeAspect="1"/>
          </p:cNvPicPr>
          <p:nvPr/>
        </p:nvPicPr>
        <p:blipFill>
          <a:blip r:embed="rId6"/>
          <a:stretch>
            <a:fillRect/>
          </a:stretch>
        </p:blipFill>
        <p:spPr>
          <a:xfrm>
            <a:off x="371226" y="2133600"/>
            <a:ext cx="11449543" cy="3215124"/>
          </a:xfrm>
          <a:prstGeom prst="rect">
            <a:avLst/>
          </a:prstGeom>
        </p:spPr>
      </p:pic>
    </p:spTree>
    <p:extLst>
      <p:ext uri="{BB962C8B-B14F-4D97-AF65-F5344CB8AC3E}">
        <p14:creationId xmlns:p14="http://schemas.microsoft.com/office/powerpoint/2010/main" val="25373881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TdmZWMwNzNmZmQyYjgzMTEwNDQ4MzZiNjkxZGQ0MGQ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15959</TotalTime>
  <Words>1324</Words>
  <Application>Microsoft Office PowerPoint</Application>
  <PresentationFormat>宽屏</PresentationFormat>
  <Paragraphs>165</Paragraphs>
  <Slides>13</Slides>
  <Notes>12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13</vt:i4>
      </vt:variant>
    </vt:vector>
  </HeadingPairs>
  <TitlesOfParts>
    <vt:vector size="23" baseType="lpstr">
      <vt:lpstr>LinLibertineT</vt:lpstr>
      <vt:lpstr>NimbusRomNo9L-Regu</vt:lpstr>
      <vt:lpstr>OpenSans-Regular</vt:lpstr>
      <vt:lpstr>微软雅黑</vt:lpstr>
      <vt:lpstr>Arial</vt:lpstr>
      <vt:lpstr>Calibri</vt:lpstr>
      <vt:lpstr>Open Sans</vt:lpstr>
      <vt:lpstr>Times New Roman</vt:lpstr>
      <vt:lpstr>Trebuchet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昊 刘</cp:lastModifiedBy>
  <cp:revision>964</cp:revision>
  <dcterms:created xsi:type="dcterms:W3CDTF">2023-09-17T03:47:00Z</dcterms:created>
  <dcterms:modified xsi:type="dcterms:W3CDTF">2025-10-10T09:28:41Z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2023-09-08T08:00:00Z</vt:filetime>
  </property>
  <property fmtid="{D5CDD505-2E9C-101B-9397-08002B2CF9AE}" pid="3" name="Creator">
    <vt:lpwstr>Microsoft? PowerPoint? 2016</vt:lpwstr>
  </property>
  <property fmtid="{D5CDD505-2E9C-101B-9397-08002B2CF9AE}" pid="4" name="LastSaved">
    <vt:filetime>2023-09-29T08:00:00Z</vt:filetime>
  </property>
  <property fmtid="{D5CDD505-2E9C-101B-9397-08002B2CF9AE}" pid="5" name="ICV">
    <vt:lpwstr>E474529F174F49BBAC761FC670998B13_13</vt:lpwstr>
  </property>
  <property fmtid="{D5CDD505-2E9C-101B-9397-08002B2CF9AE}" pid="6" name="KSOProductBuildVer">
    <vt:lpwstr>2052-12.1.0.21171</vt:lpwstr>
  </property>
</Properties>
</file>